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6"/>
  </p:notesMasterIdLst>
  <p:sldIdLst>
    <p:sldId id="859" r:id="rId2"/>
    <p:sldId id="1238" r:id="rId3"/>
    <p:sldId id="1239" r:id="rId4"/>
    <p:sldId id="1318" r:id="rId5"/>
    <p:sldId id="1242" r:id="rId6"/>
    <p:sldId id="1243" r:id="rId7"/>
    <p:sldId id="1244" r:id="rId8"/>
    <p:sldId id="1245" r:id="rId9"/>
    <p:sldId id="1246" r:id="rId10"/>
    <p:sldId id="1247" r:id="rId11"/>
    <p:sldId id="1248" r:id="rId12"/>
    <p:sldId id="1249" r:id="rId13"/>
    <p:sldId id="1250" r:id="rId14"/>
    <p:sldId id="1320" r:id="rId15"/>
    <p:sldId id="1251" r:id="rId16"/>
    <p:sldId id="1252" r:id="rId17"/>
    <p:sldId id="1321" r:id="rId18"/>
    <p:sldId id="1253" r:id="rId19"/>
    <p:sldId id="1241" r:id="rId20"/>
    <p:sldId id="1254" r:id="rId21"/>
    <p:sldId id="1255" r:id="rId22"/>
    <p:sldId id="1258" r:id="rId23"/>
    <p:sldId id="1259" r:id="rId24"/>
    <p:sldId id="1257" r:id="rId25"/>
    <p:sldId id="1261" r:id="rId26"/>
    <p:sldId id="1263" r:id="rId27"/>
    <p:sldId id="1240" r:id="rId28"/>
    <p:sldId id="1264" r:id="rId29"/>
    <p:sldId id="1266" r:id="rId30"/>
    <p:sldId id="1322" r:id="rId31"/>
    <p:sldId id="1323" r:id="rId32"/>
    <p:sldId id="1267" r:id="rId33"/>
    <p:sldId id="1268" r:id="rId34"/>
    <p:sldId id="1269" r:id="rId35"/>
    <p:sldId id="1271" r:id="rId36"/>
    <p:sldId id="1275" r:id="rId37"/>
    <p:sldId id="1276" r:id="rId38"/>
    <p:sldId id="1278" r:id="rId39"/>
    <p:sldId id="1277" r:id="rId40"/>
    <p:sldId id="1324" r:id="rId41"/>
    <p:sldId id="1279" r:id="rId42"/>
    <p:sldId id="1282" r:id="rId43"/>
    <p:sldId id="1283" r:id="rId44"/>
    <p:sldId id="1288" r:id="rId45"/>
    <p:sldId id="1289" r:id="rId46"/>
    <p:sldId id="1290" r:id="rId47"/>
    <p:sldId id="1302" r:id="rId48"/>
    <p:sldId id="1298" r:id="rId49"/>
    <p:sldId id="1304" r:id="rId50"/>
    <p:sldId id="1305" r:id="rId51"/>
    <p:sldId id="1306" r:id="rId52"/>
    <p:sldId id="1307" r:id="rId53"/>
    <p:sldId id="1314" r:id="rId54"/>
    <p:sldId id="1316" r:id="rId5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8928"/>
    <a:srgbClr val="B7A79A"/>
    <a:srgbClr val="B27A3A"/>
    <a:srgbClr val="00AEEF"/>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实验班提优训练 高中英语 必修</a:t>
            </a:r>
            <a:r>
              <a:rPr lang="zh-CN" altLang="en-US" sz="2000" baseline="0" dirty="0" smtClean="0">
                <a:solidFill>
                  <a:prstClr val="black"/>
                </a:solidFill>
                <a:latin typeface="楷体" panose="02010609060101010101" pitchFamily="49" charset="-122"/>
                <a:ea typeface="楷体" panose="02010609060101010101" pitchFamily="49" charset="-122"/>
              </a:rPr>
              <a:t> 第三册 </a:t>
            </a:r>
            <a:r>
              <a:rPr lang="en-US" altLang="zh-CN" sz="2000" baseline="0" dirty="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2025/11/14</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5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1</a:t>
            </a: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Knowing me</a:t>
            </a: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knowing you</a:t>
            </a:r>
            <a:endPar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concern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忧虑，担心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使担忧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51640"/>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teammates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pulling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coach</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如果你觉得某个队友没有尽职尽责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那你要以专业的方式向教练提出你的担忧。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42598"/>
            <a:ext cx="6471576" cy="425544"/>
          </a:xfrm>
          <a:prstGeom prst="rect">
            <a:avLst/>
          </a:prstGeom>
        </p:spPr>
      </p:pic>
      <p:sp>
        <p:nvSpPr>
          <p:cNvPr id="3" name="矩形 2"/>
          <p:cNvSpPr/>
          <p:nvPr/>
        </p:nvSpPr>
        <p:spPr>
          <a:xfrm>
            <a:off x="360854" y="3524815"/>
            <a:ext cx="11485848" cy="1684244"/>
          </a:xfrm>
          <a:prstGeom prst="rect">
            <a:avLst/>
          </a:prstGeom>
        </p:spPr>
        <p:txBody>
          <a:bodyPr wrap="square">
            <a:spAutoFit/>
          </a:bodyPr>
          <a:lstStyle/>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His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concern</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was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that</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people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would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know</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that</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was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responsible</a:t>
            </a:r>
            <a:r>
              <a:rPr lang="en-US" altLang="zh-CN" sz="2400" b="0">
                <a:solidFill>
                  <a:srgbClr val="25477F"/>
                </a:solidFill>
                <a:cs typeface="Times New Roman" panose="02020603050405020304" pitchFamily="18" charset="0"/>
              </a:rPr>
              <a:t>.</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他担心大家会知道是他的责任。</a:t>
            </a:r>
            <a:endParaRPr lang="zh-CN" altLang="zh-CN" sz="1050" b="0">
              <a:solidFill>
                <a:srgbClr val="000000"/>
              </a:solidFill>
              <a:cs typeface="Times New Roman" panose="02020603050405020304" pitchFamily="18" charset="0"/>
            </a:endParaRPr>
          </a:p>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state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of</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his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health</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concerns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us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greatly</a:t>
            </a:r>
            <a:r>
              <a:rPr lang="en-US" altLang="zh-CN" sz="2400" b="0">
                <a:solidFill>
                  <a:srgbClr val="25477F"/>
                </a:solidFill>
                <a:cs typeface="Times New Roman" panose="02020603050405020304" pitchFamily="18" charset="0"/>
              </a:rPr>
              <a:t>.</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a:solidFill>
                  <a:srgbClr val="000000"/>
                </a:solidFill>
                <a:ea typeface="楷体" panose="02010609060101010101" pitchFamily="49" charset="-122"/>
                <a:cs typeface="Times New Roman" panose="02020603050405020304" pitchFamily="18" charset="0"/>
              </a:rPr>
              <a:t>他的健康状况使我们十分担忧。</a:t>
            </a:r>
            <a:endParaRPr lang="zh-CN" altLang="zh-CN" sz="105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91002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show/express concern about/for/over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表达对某人的担忧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 oneself with/about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使自己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）关心某事；（</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使自己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）对某事感兴趣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necessary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mentally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psychologically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materially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economically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不仅要从物质、经济上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而且要从精神、心理上对这些学生进行关心和帮助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这是非常必要的。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themselves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environmental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protection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越来越多的中国人开始关心环保问题。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7635106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concerned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关注的；关切的；担心的；忧虑的；感兴趣的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as/so far as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concerned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concerning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prep</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关于，涉及（＝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on/about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令人担心的，使人担忧的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3109024"/>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Since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1930s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cancer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always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ranked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disease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concerned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about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自从</a:t>
            </a:r>
            <a:r>
              <a:rPr lang="en-US" altLang="zh-CN" sz="2400" b="0" dirty="0">
                <a:solidFill>
                  <a:srgbClr val="000000"/>
                </a:solidFill>
                <a:cs typeface="Times New Roman" panose="02020603050405020304" pitchFamily="18" charset="0"/>
              </a:rPr>
              <a:t>20</a:t>
            </a:r>
            <a:r>
              <a:rPr lang="zh-CN" altLang="zh-CN" sz="2400" b="0" dirty="0">
                <a:solidFill>
                  <a:srgbClr val="000000"/>
                </a:solidFill>
                <a:ea typeface="楷体" panose="02010609060101010101" pitchFamily="49" charset="-122"/>
                <a:cs typeface="Times New Roman" panose="02020603050405020304" pitchFamily="18" charset="0"/>
              </a:rPr>
              <a:t>世纪</a:t>
            </a:r>
            <a:r>
              <a:rPr lang="en-US" altLang="zh-CN" sz="2400" b="0" dirty="0">
                <a:solidFill>
                  <a:srgbClr val="000000"/>
                </a:solidFill>
                <a:cs typeface="Times New Roman" panose="02020603050405020304" pitchFamily="18" charset="0"/>
              </a:rPr>
              <a:t>30</a:t>
            </a:r>
            <a:r>
              <a:rPr lang="zh-CN" altLang="zh-CN" sz="2400" b="0" dirty="0">
                <a:solidFill>
                  <a:srgbClr val="000000"/>
                </a:solidFill>
                <a:ea typeface="楷体" panose="02010609060101010101" pitchFamily="49" charset="-122"/>
                <a:cs typeface="Times New Roman" panose="02020603050405020304" pitchFamily="18" charset="0"/>
              </a:rPr>
              <a:t>年代以来</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癌症一直被列为人类最关注的疾病。</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concerned</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both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health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wealth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important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life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我认为</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健康和财富对我们的生活都很重要。</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increase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crime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concerning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teenagers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very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concerning</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有关青少年的犯罪增长令人十分担忧。</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138576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使失望</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辜负</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放下</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将</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衣服</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加长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42731"/>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member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point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guard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我们球队打得很好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但我觉得有一个队员扯了我们的后腿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那就是我们的控球后卫。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33689"/>
            <a:ext cx="6471576" cy="425544"/>
          </a:xfrm>
          <a:prstGeom prst="rect">
            <a:avLst/>
          </a:prstGeom>
        </p:spPr>
      </p:pic>
      <p:sp>
        <p:nvSpPr>
          <p:cNvPr id="8" name="矩形 7"/>
          <p:cNvSpPr/>
          <p:nvPr/>
        </p:nvSpPr>
        <p:spPr>
          <a:xfrm>
            <a:off x="360854" y="3585205"/>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feeling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lonely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let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down</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他往家走</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感到孤独而沮丧。</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speak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four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languages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pronunciation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lets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down</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她会说四种语言</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但美中不足的是发音不太好</a:t>
            </a:r>
            <a:r>
              <a:rPr lang="zh-CN" altLang="zh-CN" sz="2400" b="0" dirty="0" smtClean="0">
                <a:solidFill>
                  <a:srgbClr val="000000"/>
                </a:solidFill>
                <a:ea typeface="楷体" panose="02010609060101010101" pitchFamily="49" charset="-122"/>
                <a:cs typeface="Times New Roman" panose="02020603050405020304" pitchFamily="18" charset="0"/>
              </a:rPr>
              <a:t>。</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95142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2862322"/>
          </a:xfrm>
        </p:spPr>
        <p:txBody>
          <a:bodyPr/>
          <a:lstStyle/>
          <a:p>
            <a:pPr lvl="0" eaLnBrk="0" hangingPunct="0">
              <a:spcBef>
                <a:spcPct val="0"/>
              </a:spcBef>
              <a:spcAft>
                <a:spcPts val="0"/>
              </a:spcAft>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helicopter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rescue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harness</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直升机用安全带把救援人员放了下来。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eaLnBrk="0" hangingPunct="0">
              <a:spcBef>
                <a:spcPct val="0"/>
              </a:spcBef>
              <a:spcAft>
                <a:spcPts val="0"/>
              </a:spcAft>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short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tailor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这条裙子是为我做的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只是有点短了。我想知道我的裁缝能不能把褶边放长一点。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908346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pull</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weight</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做好分内事</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尽责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teammates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pulling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coach</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如果你觉得某个队友没有尽职尽责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那你要以专业的方式向教练提出你的担忧。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081" y="3522890"/>
            <a:ext cx="11486621" cy="1130246"/>
          </a:xfrm>
          <a:prstGeom prst="rect">
            <a:avLst/>
          </a:prstGeom>
        </p:spPr>
        <p:txBody>
          <a:bodyPr wrap="square">
            <a:spAutoFit/>
          </a:bodyPr>
          <a:lstStyle/>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first</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requisite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of</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good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citizen</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is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that</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he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shall</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be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able</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and</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willing</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to</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pull</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his</a:t>
            </a:r>
            <a:r>
              <a:rPr lang="en-US" altLang="zh-CN" sz="2400" b="0">
                <a:solidFill>
                  <a:srgbClr val="000000"/>
                </a:solidFill>
                <a:ea typeface="楷体" panose="02010609060101010101" pitchFamily="49" charset="-122"/>
                <a:cs typeface="Times New Roman" panose="02020603050405020304" pitchFamily="18" charset="0"/>
              </a:rPr>
              <a:t> </a:t>
            </a:r>
            <a:r>
              <a:rPr lang="en-US" altLang="zh-CN" sz="2400" b="0">
                <a:solidFill>
                  <a:srgbClr val="000000"/>
                </a:solidFill>
                <a:cs typeface="Times New Roman" panose="02020603050405020304" pitchFamily="18" charset="0"/>
              </a:rPr>
              <a:t>weight</a:t>
            </a:r>
            <a:r>
              <a:rPr lang="en-US" altLang="zh-CN" sz="2400" b="0">
                <a:solidFill>
                  <a:srgbClr val="25477F"/>
                </a:solidFill>
                <a:cs typeface="Times New Roman" panose="02020603050405020304" pitchFamily="18" charset="0"/>
              </a:rPr>
              <a:t>.</a:t>
            </a:r>
            <a:r>
              <a:rPr lang="en-US" altLang="zh-CN" sz="2400" b="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成为一个好公民的第一个要求是他能够并且乐意努力做好其分内的工作。</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145589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计算出</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解出</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数学题答案</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健身</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锻炼</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得到</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楷体" panose="02010609060101010101" pitchFamily="49" charset="-122"/>
                <a:cs typeface="Times New Roman" panose="02020603050405020304" pitchFamily="18" charset="0"/>
              </a:rPr>
              <a:t>解决方法</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51640"/>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feelings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如果你像考虑自己的感受一样考虑别人的感受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你很快就会发现一切都解决了。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42598"/>
            <a:ext cx="6471576" cy="425544"/>
          </a:xfrm>
          <a:prstGeom prst="rect">
            <a:avLst/>
          </a:prstGeom>
        </p:spPr>
      </p:pic>
      <p:sp>
        <p:nvSpPr>
          <p:cNvPr id="3" name="矩形 2"/>
          <p:cNvSpPr/>
          <p:nvPr/>
        </p:nvSpPr>
        <p:spPr>
          <a:xfrm>
            <a:off x="360854" y="3501008"/>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Let</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practical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first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让咱们实际一点儿</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先计算一下成本费用。</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full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good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intentions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rarely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她虽然处处出于善意</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却往往事与愿违。</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took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causing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this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我花了一些时间才弄清此事的起因。</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769457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64836"/>
            <a:ext cx="11485848" cy="1684244"/>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differences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三方将在下个月会面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以解决余下的分歧。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gym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twice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一周去健身房锻炼两次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或游两次泳。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455938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838200"/>
                <a:ext cx="11485848" cy="2886944"/>
              </a:xfrm>
              <a:solidFill>
                <a:srgbClr val="FCE2D0"/>
              </a:solidFill>
            </p:spPr>
            <p:txBody>
              <a:bodyPr/>
              <a:lstStyle/>
              <a:p>
                <a:pPr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crazy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basketball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pretty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which</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probably</m:t>
                            </m:r>
                          </m:e>
                        </m:bar>
                      </m:e>
                      <m:lim>
                        <m:r>
                          <m:rPr>
                            <m:nor/>
                          </m:rPr>
                          <a:rPr lang="zh-CN"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m:t>定语从句</m:t>
                        </m:r>
                      </m:lim>
                    </m:limLow>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3892F"/>
                                </a:solidFill>
                                <a:latin typeface="Cambria Math" panose="02040503050406030204" pitchFamily="18" charset="0"/>
                                <a:ea typeface="宋体" panose="02010600030101010101" pitchFamily="2" charset="-122"/>
                                <a:cs typeface="Times New Roman" panose="02020603050405020304" pitchFamily="18" charset="0"/>
                              </a:rPr>
                              <m:t>why</m:t>
                            </m:r>
                            <m:r>
                              <a:rPr lang="en-US" altLang="zh-CN">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3892F"/>
                                </a:solidFill>
                                <a:latin typeface="Cambria Math" panose="02040503050406030204" pitchFamily="18" charset="0"/>
                                <a:ea typeface="宋体" panose="02010600030101010101" pitchFamily="2" charset="-122"/>
                                <a:cs typeface="Times New Roman" panose="02020603050405020304" pitchFamily="18" charset="0"/>
                              </a:rPr>
                              <m:t>I</m:t>
                            </m:r>
                            <m:r>
                              <a:rPr lang="en-US" altLang="zh-CN">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3892F"/>
                                </a:solidFill>
                                <a:latin typeface="Cambria Math" panose="02040503050406030204" pitchFamily="18" charset="0"/>
                                <a:ea typeface="宋体" panose="02010600030101010101" pitchFamily="2" charset="-122"/>
                                <a:cs typeface="Times New Roman" panose="02020603050405020304" pitchFamily="18" charset="0"/>
                              </a:rPr>
                              <m:t>was</m:t>
                            </m:r>
                            <m:r>
                              <a:rPr lang="en-US" altLang="zh-CN">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3892F"/>
                                </a:solidFill>
                                <a:latin typeface="Cambria Math" panose="02040503050406030204" pitchFamily="18" charset="0"/>
                                <a:ea typeface="宋体" panose="02010600030101010101" pitchFamily="2" charset="-122"/>
                                <a:cs typeface="Times New Roman" panose="02020603050405020304" pitchFamily="18" charset="0"/>
                              </a:rPr>
                              <m:t>so</m:t>
                            </m:r>
                            <m:r>
                              <a:rPr lang="en-US" altLang="zh-CN">
                                <a:solidFill>
                                  <a:srgbClr val="F3892F"/>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3892F"/>
                                </a:solidFill>
                                <a:latin typeface="Cambria Math" panose="02040503050406030204" pitchFamily="18" charset="0"/>
                                <a:ea typeface="宋体" panose="02010600030101010101" pitchFamily="2" charset="-122"/>
                                <a:cs typeface="Times New Roman" panose="02020603050405020304" pitchFamily="18" charset="0"/>
                              </a:rPr>
                              <m:t>mad</m:t>
                            </m:r>
                          </m:e>
                        </m:bar>
                      </m:e>
                      <m:lim>
                        <m:r>
                          <m:rPr>
                            <m:nor/>
                          </m:rPr>
                          <a:rPr lang="zh-CN" altLang="zh-CN">
                            <a:solidFill>
                              <a:srgbClr val="F3892F"/>
                            </a:solidFill>
                            <a:latin typeface="Times New Roman" panose="02020603050405020304" pitchFamily="18" charset="0"/>
                            <a:ea typeface="楷体" panose="02010609060101010101" pitchFamily="49" charset="-122"/>
                            <a:cs typeface="Times New Roman" panose="02020603050405020304" pitchFamily="18" charset="0"/>
                          </a:rPr>
                          <m:t>表语从句</m:t>
                        </m:r>
                      </m:lim>
                    </m:limLow>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when</m:t>
                            </m:r>
                            <m:r>
                              <a:rPr lang="en-US" altLang="zh-CN">
                                <a:solidFill>
                                  <a:srgbClr val="0000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we</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lost</m:t>
                            </m:r>
                            <m:r>
                              <a:rPr lang="en-US" altLang="zh-CN">
                                <a:solidFill>
                                  <a:srgbClr val="0000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our</m:t>
                            </m:r>
                            <m:r>
                              <a:rPr lang="en-US" altLang="zh-CN">
                                <a:solidFill>
                                  <a:srgbClr val="0000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last</m:t>
                            </m:r>
                            <m:r>
                              <a:rPr lang="en-US" altLang="zh-CN">
                                <a:solidFill>
                                  <a:srgbClr val="000000"/>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match</m:t>
                            </m:r>
                          </m:e>
                        </m:bar>
                      </m:e>
                      <m:lim>
                        <m:r>
                          <m:rPr>
                            <m:nor/>
                          </m:rP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m:t>时间状语从句</m:t>
                        </m:r>
                      </m:lim>
                    </m:limLow>
                  </m:oMath>
                </a14:m>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我酷爱打篮球</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打得也很好</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也许正因如此</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在我们队输掉了上次的比赛时我相当恼怒。</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838200"/>
                <a:ext cx="11485848" cy="2886944"/>
              </a:xfrm>
              <a:blipFill>
                <a:blip r:embed="rId2"/>
                <a:stretch>
                  <a:fillRect l="-796" r="-849" b="-1057"/>
                </a:stretch>
              </a:blipFill>
            </p:spPr>
            <p:txBody>
              <a:bodyPr/>
              <a:lstStyle/>
              <a:p>
                <a:r>
                  <a:rPr lang="zh-CN" altLang="en-US">
                    <a:noFill/>
                  </a:rPr>
                  <a:t> </a:t>
                </a:r>
              </a:p>
            </p:txBody>
          </p:sp>
        </mc:Fallback>
      </mc:AlternateContent>
      <p:pic>
        <p:nvPicPr>
          <p:cNvPr id="3" name="XB4.eps" descr="id:2147486447;FounderCES"/>
          <p:cNvPicPr/>
          <p:nvPr/>
        </p:nvPicPr>
        <p:blipFill>
          <a:blip r:embed="rId3"/>
          <a:stretch>
            <a:fillRect/>
          </a:stretch>
        </p:blipFill>
        <p:spPr>
          <a:xfrm>
            <a:off x="360854" y="1300264"/>
            <a:ext cx="1998409" cy="385407"/>
          </a:xfrm>
          <a:prstGeom prst="rect">
            <a:avLst/>
          </a:prstGeom>
        </p:spPr>
      </p:pic>
    </p:spTree>
    <p:extLst>
      <p:ext uri="{BB962C8B-B14F-4D97-AF65-F5344CB8AC3E}">
        <p14:creationId xmlns:p14="http://schemas.microsoft.com/office/powerpoint/2010/main" val="9618279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6798"/>
            <a:ext cx="11485848" cy="2862322"/>
          </a:xfrm>
        </p:spPr>
        <p:txBody>
          <a:bodyPr/>
          <a:lstStyle/>
          <a:p>
            <a:pPr indent="89693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分别引导非限定性定语从句、表语从句和时间状语从句，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引导的表语从句说明事情的结果。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decision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问题是他为什么做出了这样的决定。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nurturing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这就是花时间交朋友和培养亲密朋友重要的原因。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6454;FounderCES"/>
          <p:cNvPicPr/>
          <p:nvPr/>
        </p:nvPicPr>
        <p:blipFill>
          <a:blip r:embed="rId2"/>
          <a:stretch>
            <a:fillRect/>
          </a:stretch>
        </p:blipFill>
        <p:spPr>
          <a:xfrm>
            <a:off x="360854" y="1820731"/>
            <a:ext cx="912981" cy="298464"/>
          </a:xfrm>
          <a:prstGeom prst="rect">
            <a:avLst/>
          </a:prstGeom>
        </p:spPr>
      </p:pic>
    </p:spTree>
    <p:extLst>
      <p:ext uri="{BB962C8B-B14F-4D97-AF65-F5344CB8AC3E}">
        <p14:creationId xmlns:p14="http://schemas.microsoft.com/office/powerpoint/2010/main" val="368113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2492896"/>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sink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使（船）沉没；下沉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洗脸盆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6" name="单词冲关.eps" descr="id:2147486349;FounderCES"/>
          <p:cNvPicPr/>
          <p:nvPr/>
        </p:nvPicPr>
        <p:blipFill>
          <a:blip r:embed="rId3"/>
          <a:stretch>
            <a:fillRect/>
          </a:stretch>
        </p:blipFill>
        <p:spPr>
          <a:xfrm>
            <a:off x="362360" y="2029218"/>
            <a:ext cx="1773912" cy="354263"/>
          </a:xfrm>
          <a:prstGeom prst="rect">
            <a:avLst/>
          </a:prstGeom>
        </p:spPr>
      </p:pic>
      <p:sp>
        <p:nvSpPr>
          <p:cNvPr id="7" name="内容占位符 1"/>
          <p:cNvSpPr txBox="1">
            <a:spLocks/>
          </p:cNvSpPr>
          <p:nvPr/>
        </p:nvSpPr>
        <p:spPr bwMode="auto">
          <a:xfrm>
            <a:off x="360854" y="3350010"/>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saying</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Loose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lips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ships.</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美国有句老话</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祸从口出。</a:t>
            </a:r>
            <a:r>
              <a:rPr lang="en-US" altLang="zh-CN"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4"/>
          <a:stretch>
            <a:fillRect/>
          </a:stretch>
        </p:blipFill>
        <p:spPr>
          <a:xfrm>
            <a:off x="5375126" y="3140968"/>
            <a:ext cx="6471576" cy="425544"/>
          </a:xfrm>
          <a:prstGeom prst="rect">
            <a:avLst/>
          </a:prstGeom>
        </p:spPr>
      </p:pic>
      <p:pic>
        <p:nvPicPr>
          <p:cNvPr id="9" name="单词冲关.eps" descr="id:2147486489;FounderCES"/>
          <p:cNvPicPr/>
          <p:nvPr/>
        </p:nvPicPr>
        <p:blipFill>
          <a:blip r:embed="rId3"/>
          <a:stretch>
            <a:fillRect/>
          </a:stretch>
        </p:blipFill>
        <p:spPr>
          <a:xfrm>
            <a:off x="360854" y="2019972"/>
            <a:ext cx="1775418" cy="354564"/>
          </a:xfrm>
          <a:prstGeom prst="rect">
            <a:avLst/>
          </a:prstGeom>
        </p:spPr>
      </p:pic>
      <p:pic>
        <p:nvPicPr>
          <p:cNvPr id="11" name="图片 10"/>
          <p:cNvPicPr>
            <a:picLocks noChangeAspect="1"/>
          </p:cNvPicPr>
          <p:nvPr/>
        </p:nvPicPr>
        <p:blipFill>
          <a:blip r:embed="rId5"/>
          <a:stretch>
            <a:fillRect/>
          </a:stretch>
        </p:blipFill>
        <p:spPr>
          <a:xfrm>
            <a:off x="360855" y="1545762"/>
            <a:ext cx="11485848" cy="367915"/>
          </a:xfrm>
          <a:prstGeom prst="rect">
            <a:avLst/>
          </a:prstGeom>
        </p:spPr>
      </p:pic>
      <p:sp>
        <p:nvSpPr>
          <p:cNvPr id="5" name="矩形 4"/>
          <p:cNvSpPr/>
          <p:nvPr/>
        </p:nvSpPr>
        <p:spPr>
          <a:xfrm>
            <a:off x="360854" y="4167078"/>
            <a:ext cx="11485848" cy="2308324"/>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Finally</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I</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uncovered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it</a:t>
            </a:r>
            <a:r>
              <a:rPr lang="zh-CN" altLang="zh-CN" sz="2400" b="0" spc="-100" dirty="0">
                <a:solidFill>
                  <a:srgbClr val="000000"/>
                </a:solidFill>
                <a:cs typeface="Times New Roman" panose="02020603050405020304" pitchFamily="18" charset="0"/>
              </a:rPr>
              <a:t>：</a:t>
            </a:r>
            <a:r>
              <a:rPr lang="en-US" altLang="zh-CN" sz="2400" b="0" spc="-100" dirty="0">
                <a:solidFill>
                  <a:srgbClr val="000000"/>
                </a:solidFill>
                <a:latin typeface="宋体" panose="02010600030101010101" pitchFamily="2" charset="-122"/>
                <a:cs typeface="Times New Roman" panose="02020603050405020304" pitchFamily="18" charset="0"/>
              </a:rPr>
              <a:t>“</a:t>
            </a:r>
            <a:r>
              <a:rPr lang="en-US" altLang="zh-CN" sz="2400" b="0" spc="-100" dirty="0">
                <a:solidFill>
                  <a:srgbClr val="000000"/>
                </a:solidFill>
                <a:cs typeface="Times New Roman" panose="02020603050405020304" pitchFamily="18" charset="0"/>
              </a:rPr>
              <a:t>Small</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leaks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sink</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ship.</a:t>
            </a:r>
            <a:r>
              <a:rPr lang="en-US" altLang="zh-CN" sz="2400" b="0" spc="-100" dirty="0">
                <a:solidFill>
                  <a:srgbClr val="000000"/>
                </a:solidFill>
                <a:latin typeface="宋体" panose="02010600030101010101" pitchFamily="2" charset="-122"/>
                <a:cs typeface="Times New Roman" panose="02020603050405020304" pitchFamily="18" charset="0"/>
              </a:rPr>
              <a:t>”</a:t>
            </a:r>
            <a:r>
              <a:rPr lang="en-US" altLang="zh-CN" sz="2400" b="0" spc="-10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最终我明白了</a:t>
            </a:r>
            <a:r>
              <a:rPr lang="zh-CN" altLang="zh-CN" sz="2400" b="0" spc="-100" dirty="0">
                <a:solidFill>
                  <a:srgbClr val="000000"/>
                </a:solidFill>
                <a:cs typeface="Times New Roman" panose="02020603050405020304" pitchFamily="18" charset="0"/>
              </a:rPr>
              <a:t>：</a:t>
            </a:r>
            <a:r>
              <a:rPr lang="en-US" altLang="zh-CN" sz="2400" b="0" spc="-100" dirty="0">
                <a:solidFill>
                  <a:srgbClr val="000000"/>
                </a:solidFill>
                <a:latin typeface="宋体" panose="02010600030101010101" pitchFamily="2" charset="-122"/>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小漏沉大船。</a:t>
            </a:r>
            <a:r>
              <a:rPr lang="en-US" altLang="zh-CN" sz="2400" b="0" spc="-100" dirty="0">
                <a:solidFill>
                  <a:srgbClr val="000000"/>
                </a:solidFill>
                <a:latin typeface="宋体" panose="02010600030101010101" pitchFamily="2" charset="-122"/>
                <a:cs typeface="Times New Roman" panose="02020603050405020304" pitchFamily="18" charset="0"/>
              </a:rPr>
              <a:t>”</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Kate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laughed</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sank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down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again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凯特笑了</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又坐回到她的座位上。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bathroom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furnished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2</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toilets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2</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showers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2</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sinks.</a:t>
            </a:r>
            <a:r>
              <a:rPr lang="zh-CN" altLang="zh-CN" sz="2400" b="0" dirty="0">
                <a:solidFill>
                  <a:srgbClr val="000000"/>
                </a:solidFill>
                <a:ea typeface="楷体" panose="02010609060101010101" pitchFamily="49" charset="-122"/>
                <a:cs typeface="Times New Roman" panose="02020603050405020304" pitchFamily="18" charset="0"/>
              </a:rPr>
              <a:t>卫生间里装了两个抽水马桶、两个淋浴器和两个洗脸盆。</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可以引导宾语从句、主语从句、定语从句和状语从句。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endangered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科学家正在探索为什么某些物种濒临灭绝。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宾语从句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2582902"/>
            <a:ext cx="11485848" cy="2862322"/>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Why he took Chinese nationality in 1901 is a question that interests us</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他为什么在</a:t>
            </a:r>
            <a:r>
              <a:rPr lang="en-US" altLang="zh-CN" sz="2400" b="0" dirty="0">
                <a:solidFill>
                  <a:srgbClr val="000000"/>
                </a:solidFill>
                <a:cs typeface="Times New Roman" panose="02020603050405020304" pitchFamily="18" charset="0"/>
              </a:rPr>
              <a:t>1901</a:t>
            </a:r>
            <a:r>
              <a:rPr lang="zh-CN" altLang="zh-CN" sz="2400" b="0" dirty="0">
                <a:solidFill>
                  <a:srgbClr val="000000"/>
                </a:solidFill>
                <a:ea typeface="楷体" panose="02010609060101010101" pitchFamily="49" charset="-122"/>
                <a:cs typeface="Times New Roman" panose="02020603050405020304" pitchFamily="18" charset="0"/>
              </a:rPr>
              <a:t>年取得中国国籍</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这是一个使我们很感兴趣的问题。</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主语从句</a:t>
            </a:r>
            <a:r>
              <a:rPr lang="zh-CN" altLang="zh-CN" sz="2400" b="0" dirty="0">
                <a:solidFill>
                  <a:srgbClr val="000000"/>
                </a:solidFill>
                <a:cs typeface="Times New Roman" panose="02020603050405020304" pitchFamily="18" charset="0"/>
              </a:rPr>
              <a:t>） </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I don’t understand the reason why he is so upset</a:t>
            </a:r>
            <a:r>
              <a:rPr lang="en-US" altLang="zh-CN" sz="2400" b="0" spc="-100" dirty="0">
                <a:solidFill>
                  <a:srgbClr val="25477F"/>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我不明白他为什么如此沮丧。</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定语从句</a:t>
            </a:r>
            <a:r>
              <a:rPr lang="zh-CN" altLang="zh-CN" sz="2400" b="0" spc="-100" dirty="0">
                <a:solidFill>
                  <a:srgbClr val="000000"/>
                </a:solidFill>
                <a:cs typeface="Times New Roman" panose="02020603050405020304" pitchFamily="18" charset="0"/>
              </a:rPr>
              <a:t>） </a:t>
            </a:r>
            <a:endParaRPr lang="zh-CN" altLang="zh-CN" sz="1050" b="0" spc="-10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No matter why she became angry with you</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you should </a:t>
            </a:r>
            <a:r>
              <a:rPr lang="en-US" altLang="zh-CN" sz="2400" b="0" dirty="0" err="1">
                <a:solidFill>
                  <a:srgbClr val="000000"/>
                </a:solidFill>
                <a:cs typeface="Times New Roman" panose="02020603050405020304" pitchFamily="18" charset="0"/>
              </a:rPr>
              <a:t>apologise</a:t>
            </a:r>
            <a:r>
              <a:rPr lang="en-US" altLang="zh-CN" sz="2400" b="0" dirty="0">
                <a:solidFill>
                  <a:srgbClr val="000000"/>
                </a:solidFill>
                <a:cs typeface="Times New Roman" panose="02020603050405020304" pitchFamily="18" charset="0"/>
              </a:rPr>
              <a:t> to her</a:t>
            </a:r>
            <a:r>
              <a:rPr lang="en-US" altLang="zh-CN" sz="2400" b="0" dirty="0">
                <a:solidFill>
                  <a:srgbClr val="25477F"/>
                </a:solidFill>
                <a:cs typeface="Times New Roman" panose="02020603050405020304" pitchFamily="18" charset="0"/>
              </a:rPr>
              <a:t>.</a:t>
            </a:r>
            <a:r>
              <a:rPr lang="en-US" altLang="zh-CN" sz="2400" b="0" dirty="0">
                <a:solidFill>
                  <a:srgbClr val="000000"/>
                </a:solidFill>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不管她为什么对你生气</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你都应当向她道歉。</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状语从句</a:t>
            </a:r>
            <a:r>
              <a:rPr lang="zh-CN" altLang="zh-CN" sz="2400" b="0" dirty="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394318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622880"/>
              </a:xfrm>
              <a:solidFill>
                <a:srgbClr val="FCE2D0"/>
              </a:solidFill>
            </p:spPr>
            <p:txBody>
              <a:bodyPr/>
              <a:lstStyle/>
              <a:p>
                <a:pPr hangingPunct="0">
                  <a:spcAft>
                    <a:spcPts val="0"/>
                  </a:spcAft>
                </a:pPr>
                <a:r>
                  <a:rPr lang="en-US" altLang="zh-CN" dirty="0">
                    <a:solidFill>
                      <a:srgbClr val="F3892F"/>
                    </a:solidFill>
                    <a:latin typeface="Cambria Math" panose="02040503050406030204" pitchFamily="18" charset="0"/>
                    <a:ea typeface="MS Mincho"/>
                    <a:cs typeface="Cambria Math" panose="02040503050406030204" pitchFamily="18" charset="0"/>
                  </a:rPr>
                  <a:t>❷</a:t>
                </a:r>
                <a14:m>
                  <m:oMath xmlns:m="http://schemas.openxmlformats.org/officeDocument/2006/math">
                    <m:r>
                      <a:rPr lang="en-US"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t> </m:t>
                    </m:r>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Embarrassed</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ashamed</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过去分词短语作状语</m:t>
                        </m:r>
                      </m:lim>
                    </m:limLow>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concentrate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anything.</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我既尴尬又羞愧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做什么事都无法集中精力。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622880"/>
              </a:xfrm>
              <a:blipFill>
                <a:blip r:embed="rId2"/>
                <a:stretch>
                  <a:fillRect l="-796" b="-6367"/>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243888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本句中过去分词短语作状语描述主语的状态。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Filled with anger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tend to say whatever comes to your mind</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当满腔怒火的时候</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你往往会想到什么就说什么。</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教材原句</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Approached in this way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friendship will soon be repaired</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通过这个方式处理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你们的友谊很快就会被修复。</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教材原句</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60854" y="2612819"/>
            <a:ext cx="912981" cy="298464"/>
          </a:xfrm>
          <a:prstGeom prst="rect">
            <a:avLst/>
          </a:prstGeom>
        </p:spPr>
      </p:pic>
    </p:spTree>
    <p:extLst>
      <p:ext uri="{BB962C8B-B14F-4D97-AF65-F5344CB8AC3E}">
        <p14:creationId xmlns:p14="http://schemas.microsoft.com/office/powerpoint/2010/main" val="12964897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556792"/>
                <a:ext cx="11485848" cy="3442545"/>
              </a:xfrm>
              <a:solidFill>
                <a:srgbClr val="FCE2D0"/>
              </a:solidFill>
            </p:spPr>
            <p:txBody>
              <a:bodyPr/>
              <a:lstStyle/>
              <a:p>
                <a:pPr algn="dist"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❸</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you</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angry</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with</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him</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for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repeating</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what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you</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said</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and</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making</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smtClean="0">
                                <a:solidFill>
                                  <a:srgbClr val="00ADEE"/>
                                </a:solidFill>
                                <a:latin typeface="Cambria Math" panose="02040503050406030204" pitchFamily="18" charset="0"/>
                                <a:ea typeface="宋体" panose="02010600030101010101" pitchFamily="2" charset="-122"/>
                                <a:cs typeface="Times New Roman" panose="02020603050405020304" pitchFamily="18" charset="0"/>
                              </a:rPr>
                              <m:t>the</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宾语从句</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1</m:t>
                        </m:r>
                      </m:lim>
                    </m:limLow>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situation</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worse</m:t>
                            </m:r>
                          </m:e>
                        </m:bar>
                      </m:e>
                      <m:lim>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r>
                      <a:rPr lang="en-US" altLang="zh-CN" i="1">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oMath>
                </a14:m>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smtClean="0">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38928"/>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a:solidFill>
                                  <a:srgbClr val="F38928"/>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38928"/>
                                </a:solidFill>
                                <a:latin typeface="Cambria Math" panose="02040503050406030204" pitchFamily="18" charset="0"/>
                                <a:ea typeface="宋体" panose="02010600030101010101" pitchFamily="2" charset="-122"/>
                                <a:cs typeface="Times New Roman" panose="02020603050405020304" pitchFamily="18" charset="0"/>
                              </a:rPr>
                              <m:t>you</m:t>
                            </m:r>
                            <m:r>
                              <a:rPr lang="en-US" altLang="zh-CN">
                                <a:solidFill>
                                  <a:srgbClr val="F38928"/>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38928"/>
                                </a:solidFill>
                                <a:latin typeface="Cambria Math" panose="02040503050406030204" pitchFamily="18" charset="0"/>
                                <a:ea typeface="宋体" panose="02010600030101010101" pitchFamily="2" charset="-122"/>
                                <a:cs typeface="Times New Roman" panose="02020603050405020304" pitchFamily="18" charset="0"/>
                              </a:rPr>
                              <m:t>want</m:t>
                            </m:r>
                            <m:r>
                              <a:rPr lang="en-US" altLang="zh-CN">
                                <a:solidFill>
                                  <a:srgbClr val="F38928"/>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38928"/>
                                </a:solidFill>
                                <a:latin typeface="Cambria Math" panose="02040503050406030204" pitchFamily="18" charset="0"/>
                                <a:ea typeface="宋体" panose="02010600030101010101" pitchFamily="2" charset="-122"/>
                                <a:cs typeface="Times New Roman" panose="02020603050405020304" pitchFamily="18" charset="0"/>
                              </a:rPr>
                              <m:t>to</m:t>
                            </m:r>
                            <m:r>
                              <a:rPr lang="en-US" altLang="zh-CN">
                                <a:solidFill>
                                  <a:srgbClr val="F38928"/>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38928"/>
                                </a:solidFill>
                                <a:latin typeface="Cambria Math" panose="02040503050406030204" pitchFamily="18" charset="0"/>
                                <a:ea typeface="宋体" panose="02010600030101010101" pitchFamily="2" charset="-122"/>
                                <a:cs typeface="Times New Roman" panose="02020603050405020304" pitchFamily="18" charset="0"/>
                              </a:rPr>
                              <m:t>move</m:t>
                            </m:r>
                            <m:r>
                              <a:rPr lang="en-US" altLang="zh-CN">
                                <a:solidFill>
                                  <a:srgbClr val="F38928"/>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F38928"/>
                                </a:solidFill>
                                <a:latin typeface="Cambria Math" panose="02040503050406030204" pitchFamily="18" charset="0"/>
                                <a:ea typeface="宋体" panose="02010600030101010101" pitchFamily="2" charset="-122"/>
                                <a:cs typeface="Times New Roman" panose="02020603050405020304" pitchFamily="18" charset="0"/>
                              </a:rPr>
                              <m:t>on</m:t>
                            </m:r>
                          </m:e>
                        </m:bar>
                      </m:e>
                      <m:lim>
                        <m:r>
                          <a:rPr lang="zh-CN" altLang="zh-CN">
                            <a:solidFill>
                              <a:srgbClr val="F38928"/>
                            </a:solidFill>
                            <a:latin typeface="Cambria Math" panose="02040503050406030204" pitchFamily="18" charset="0"/>
                            <a:ea typeface="楷体" panose="02010609060101010101" pitchFamily="49" charset="-122"/>
                            <a:cs typeface="Times New Roman" panose="02020603050405020304" pitchFamily="18" charset="0"/>
                          </a:rPr>
                          <m:t>宾语从句</m:t>
                        </m:r>
                        <m:r>
                          <a:rPr lang="en-US" altLang="zh-CN">
                            <a:solidFill>
                              <a:srgbClr val="F38928"/>
                            </a:solidFill>
                            <a:latin typeface="Cambria Math" panose="02040503050406030204" pitchFamily="18" charset="0"/>
                            <a:ea typeface="宋体" panose="02010600030101010101" pitchFamily="2" charset="-122"/>
                            <a:cs typeface="Times New Roman" panose="02020603050405020304" pitchFamily="18" charset="0"/>
                          </a:rPr>
                          <m:t>2</m:t>
                        </m:r>
                      </m:lim>
                    </m:limLow>
                  </m:oMath>
                </a14:m>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告诉你的朋友</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他传话的行为让情况更糟糕了</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你对此很生气</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但你想让事情就此过去。</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556792"/>
                <a:ext cx="11485848" cy="3442545"/>
              </a:xfrm>
              <a:blipFill>
                <a:blip r:embed="rId2"/>
                <a:stretch>
                  <a:fillRect l="-796" r="-849" b="-53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552362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6856"/>
            <a:ext cx="11485848" cy="3416320"/>
          </a:xfrm>
        </p:spPr>
        <p:txBody>
          <a:bodyPr/>
          <a:lstStyle/>
          <a:p>
            <a:pPr indent="89693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 your friend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，后面跟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引导且由并列连词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连接的两个宾语从句，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连接两个宾语从句时，第一个从句中的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可以省略，第二个从句中的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不能省略。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dangerous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careful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street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这起事故表明在街上玩耍是危险的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我们在街上行走时必须小心。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6454;FounderCES"/>
          <p:cNvPicPr/>
          <p:nvPr/>
        </p:nvPicPr>
        <p:blipFill>
          <a:blip r:embed="rId2"/>
          <a:stretch>
            <a:fillRect/>
          </a:stretch>
        </p:blipFill>
        <p:spPr>
          <a:xfrm>
            <a:off x="360854" y="1770789"/>
            <a:ext cx="912981" cy="298464"/>
          </a:xfrm>
          <a:prstGeom prst="rect">
            <a:avLst/>
          </a:prstGeom>
        </p:spPr>
      </p:pic>
    </p:spTree>
    <p:extLst>
      <p:ext uri="{BB962C8B-B14F-4D97-AF65-F5344CB8AC3E}">
        <p14:creationId xmlns:p14="http://schemas.microsoft.com/office/powerpoint/2010/main" val="28941960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4848"/>
            <a:ext cx="11485848" cy="1754326"/>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引导的宾语从句在下列情况中引导词也不能省略。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等表示命令、请求、建议等动词后的宾语从句中，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不能省略。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引导的宾语从句中还有其他状语从句，引导宾语从句的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不能省略。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1686453"/>
            <a:ext cx="1821926" cy="323119"/>
          </a:xfrm>
          <a:prstGeom prst="rect">
            <a:avLst/>
          </a:prstGeom>
        </p:spPr>
      </p:pic>
      <p:sp>
        <p:nvSpPr>
          <p:cNvPr id="5" name="矩形 4"/>
          <p:cNvSpPr/>
          <p:nvPr/>
        </p:nvSpPr>
        <p:spPr>
          <a:xfrm>
            <a:off x="370574" y="3356992"/>
            <a:ext cx="11476128" cy="1754326"/>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ordered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enemy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soldiers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down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arms</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我们命令敌兵放下武器。</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Tell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home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him</a:t>
            </a:r>
            <a:r>
              <a:rPr lang="en-US" altLang="zh-CN" sz="2400" b="0" dirty="0">
                <a:solidFill>
                  <a:srgbClr val="25477F"/>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zh-CN" altLang="zh-CN" sz="2400" b="0" dirty="0">
                <a:solidFill>
                  <a:srgbClr val="000000"/>
                </a:solidFill>
                <a:ea typeface="楷体" panose="02010609060101010101" pitchFamily="49" charset="-122"/>
                <a:cs typeface="Times New Roman" panose="02020603050405020304" pitchFamily="18" charset="0"/>
              </a:rPr>
              <a:t>告诉他</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如果他在家</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我会打电话来看他。</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979932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336922"/>
              </a:xfrm>
              <a:solidFill>
                <a:srgbClr val="FCE2D0"/>
              </a:solidFill>
            </p:spPr>
            <p:txBody>
              <a:bodyPr/>
              <a:lstStyle/>
              <a:p>
                <a:pPr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❹</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If</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you</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feel</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one</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your</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teammates</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isn</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pulling</m:t>
                            </m:r>
                            <m: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their</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weight</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条件状语从句</m:t>
                        </m:r>
                      </m:lim>
                    </m:limLow>
                  </m:oMath>
                </a14:m>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coach</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如果你觉得某个队友没有尽职尽责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那你要以专业的方式向教练提出你的担忧。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336922"/>
              </a:xfrm>
              <a:blipFill>
                <a:blip r:embed="rId2"/>
                <a:stretch>
                  <a:fillRect l="-796" r="-849" b="-1042"/>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321297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此句是</a:t>
            </a: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引导的条件状语从句，主句是祈使句。 该从句也可以改为祈使条件句：</a:t>
            </a:r>
            <a:endParaRPr lang="zh-CN" altLang="zh-CN" sz="105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 yourself feeling one of your teammates isn’t pulling their weight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raise your concerns in a professional way with your team coach</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3"/>
          <a:stretch>
            <a:fillRect/>
          </a:stretch>
        </p:blipFill>
        <p:spPr>
          <a:xfrm>
            <a:off x="360854" y="3386909"/>
            <a:ext cx="912981" cy="298464"/>
          </a:xfrm>
          <a:prstGeom prst="rect">
            <a:avLst/>
          </a:prstGeom>
        </p:spPr>
      </p:pic>
    </p:spTree>
    <p:extLst>
      <p:ext uri="{BB962C8B-B14F-4D97-AF65-F5344CB8AC3E}">
        <p14:creationId xmlns:p14="http://schemas.microsoft.com/office/powerpoint/2010/main" val="36489399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E6E1EF"/>
          </a:solidFill>
        </p:spPr>
        <p:txBody>
          <a:bodyPr/>
          <a:lstStyle/>
          <a:p>
            <a:pPr indent="1882775" hangingPunct="0">
              <a:spcAft>
                <a:spcPts val="0"/>
              </a:spcAf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祈使句＋并列连词＋陈述句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是一种在英语口语中很常见的句型，其中的并列连词有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otherwise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等，但比较常用的是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这种句型还有一种变式：名词词组＋并列连词＋陈述句。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2532960"/>
            <a:ext cx="11485848" cy="279223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Work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hard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pass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examination</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努力学习</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你会通过考试的。</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If you work hard</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you will pass the examination</a:t>
            </a:r>
            <a:r>
              <a:rPr lang="en-US" altLang="zh-CN" sz="2400" b="0" dirty="0">
                <a:solidFill>
                  <a:srgbClr val="25477F"/>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Hurry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or</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else</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late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快点</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否则你会迟到。</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If you don’t hurry up</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you’ll be late</a:t>
            </a:r>
            <a:r>
              <a:rPr lang="en-US" altLang="zh-CN" sz="2400" b="0" dirty="0">
                <a:solidFill>
                  <a:srgbClr val="25477F"/>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effort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problem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worked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再努力一点问题就会得到解决。</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3886987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adjust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适应，（使）习惯；调整，调节；整理（衣着）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单词冲关.eps" descr="id:2147486489;FounderCES"/>
          <p:cNvPicPr/>
          <p:nvPr/>
        </p:nvPicPr>
        <p:blipFill>
          <a:blip r:embed="rId2"/>
          <a:stretch>
            <a:fillRect/>
          </a:stretch>
        </p:blipFill>
        <p:spPr>
          <a:xfrm>
            <a:off x="360854" y="1356873"/>
            <a:ext cx="1775418" cy="354564"/>
          </a:xfrm>
          <a:prstGeom prst="rect">
            <a:avLst/>
          </a:prstGeom>
        </p:spPr>
      </p:pic>
      <p:sp>
        <p:nvSpPr>
          <p:cNvPr id="6" name="内容占位符 1"/>
          <p:cNvSpPr txBox="1">
            <a:spLocks/>
          </p:cNvSpPr>
          <p:nvPr/>
        </p:nvSpPr>
        <p:spPr bwMode="auto">
          <a:xfrm>
            <a:off x="360854" y="2747898"/>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Riley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surroundings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当莱莉搬到一个新城市时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她很难适应新的环境。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538856"/>
            <a:ext cx="6471576" cy="425544"/>
          </a:xfrm>
          <a:prstGeom prst="rect">
            <a:avLst/>
          </a:prstGeom>
        </p:spPr>
      </p:pic>
      <p:pic>
        <p:nvPicPr>
          <p:cNvPr id="9" name="图片 8"/>
          <p:cNvPicPr>
            <a:picLocks noChangeAspect="1"/>
          </p:cNvPicPr>
          <p:nvPr/>
        </p:nvPicPr>
        <p:blipFill>
          <a:blip r:embed="rId4"/>
          <a:stretch>
            <a:fillRect/>
          </a:stretch>
        </p:blipFill>
        <p:spPr>
          <a:xfrm>
            <a:off x="360854" y="883566"/>
            <a:ext cx="11473012" cy="367505"/>
          </a:xfrm>
          <a:prstGeom prst="rect">
            <a:avLst/>
          </a:prstGeom>
        </p:spPr>
      </p:pic>
      <p:sp>
        <p:nvSpPr>
          <p:cNvPr id="3" name="矩形 2"/>
          <p:cNvSpPr/>
          <p:nvPr/>
        </p:nvSpPr>
        <p:spPr>
          <a:xfrm>
            <a:off x="360854" y="4077072"/>
            <a:ext cx="11473012" cy="1684244"/>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Watch</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out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for</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sharp</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bends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and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adjust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your</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speed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accordingly</a:t>
            </a:r>
            <a:r>
              <a:rPr lang="en-US" altLang="zh-CN" sz="2400" b="0" spc="-100" dirty="0">
                <a:solidFill>
                  <a:srgbClr val="25477F"/>
                </a:solidFill>
                <a:cs typeface="Times New Roman" panose="02020603050405020304" pitchFamily="18" charset="0"/>
              </a:rPr>
              <a:t>.</a:t>
            </a:r>
            <a:r>
              <a:rPr lang="en-US" altLang="zh-CN" sz="2400" b="0" spc="-10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当心急转弯并相应调整车速。</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took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while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adjust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living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alone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她过了一段时间才适应独自生活。</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smoothed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adjusted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他捋平头发</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调了调领带。</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习惯（</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/oneself to</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自己习惯于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她发现自己很难适应夜间工作。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desks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adjusted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height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这些桌子可以按儿童的身高调整。</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herself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她很快使自己适应了他的生活方式。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
          <p:cNvSpPr txBox="1">
            <a:spLocks/>
          </p:cNvSpPr>
          <p:nvPr/>
        </p:nvSpPr>
        <p:spPr bwMode="auto">
          <a:xfrm>
            <a:off x="360854" y="4337044"/>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1792288"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adjustment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调整，调节，</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适应</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370574" y="4498649"/>
            <a:ext cx="1821926" cy="323119"/>
          </a:xfrm>
          <a:prstGeom prst="rect">
            <a:avLst/>
          </a:prstGeom>
        </p:spPr>
      </p:pic>
      <p:sp>
        <p:nvSpPr>
          <p:cNvPr id="7" name="矩形 6"/>
          <p:cNvSpPr/>
          <p:nvPr/>
        </p:nvSpPr>
        <p:spPr>
          <a:xfrm>
            <a:off x="360854" y="5042118"/>
            <a:ext cx="11485848" cy="1130246"/>
          </a:xfrm>
          <a:prstGeom prst="rect">
            <a:avLst/>
          </a:prstGeom>
        </p:spPr>
        <p:txBody>
          <a:bodyPr wrap="square">
            <a:spAutoFit/>
          </a:bodyPr>
          <a:lstStyle/>
          <a:p>
            <a:pPr lvl="0"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through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period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emotional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adjustment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after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marriage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broke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婚姻破裂后</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她熬过了一段感情调整期。</a:t>
            </a:r>
            <a:endParaRPr lang="zh-CN" altLang="zh-CN" sz="240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8456773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1611313" hangingPunct="0">
              <a:spcAft>
                <a:spcPts val="0"/>
              </a:spcAf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adjust&amp;adapt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adapt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作为及物动词，前者意为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调节，使</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适合，校准</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；后者意为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）使适合，改编</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当表示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适应（</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时，两者可以互换使用。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gradually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adjusted/adapted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darkness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cave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我们的眼睛渐渐适应了洞里的黑暗。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adapt/adjust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myself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我认为我永远也无法适应这里的炎热气候。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adjusting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difference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我还在倒时差。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novels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adapted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television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她的长篇小说中有三部已改编成电视剧。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876581"/>
            <a:ext cx="1653229" cy="385407"/>
          </a:xfrm>
          <a:prstGeom prst="rect">
            <a:avLst/>
          </a:prstGeom>
        </p:spPr>
      </p:pic>
    </p:spTree>
    <p:extLst>
      <p:ext uri="{BB962C8B-B14F-4D97-AF65-F5344CB8AC3E}">
        <p14:creationId xmlns:p14="http://schemas.microsoft.com/office/powerpoint/2010/main" val="164936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sunk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陷入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 one’s differences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摒弃分歧；搁置歧见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a/that sinking feeling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不祥的感觉；沮丧之情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 or swim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不自救，必沉沦；成败兴衰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notice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这位科学家陷入了沉思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没有注意到周围发生的事情。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differences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became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他们闹翻快两年了</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现在该是他们摒除分歧</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重归于好的时候了。</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13325902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ensure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确保，保证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51640"/>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Accepting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sadness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Riley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complexity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接受悲伤作为生活的一部分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可以帮助莱莉处理成长过程中的复杂情感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并在新生活中安定下来。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42598"/>
            <a:ext cx="6471576" cy="425544"/>
          </a:xfrm>
          <a:prstGeom prst="rect">
            <a:avLst/>
          </a:prstGeom>
        </p:spPr>
      </p:pic>
      <p:sp>
        <p:nvSpPr>
          <p:cNvPr id="7" name="矩形 6"/>
          <p:cNvSpPr/>
          <p:nvPr/>
        </p:nvSpPr>
        <p:spPr>
          <a:xfrm>
            <a:off x="360854" y="3496940"/>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rules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ensure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everyone</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safety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enjoyment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这些规定是为了保证每个人的安全和快乐。</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must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constantly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adapt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innovate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ensure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success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growing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market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我们必须不时地适应并创新</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以确保在不断扩大的市场中取得成功。</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7916648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 保证某事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sure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sure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against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确保某人免受某事的伤害或损失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向某人确保某事的真实性或准确性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Measures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safety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必须采取措施以确保他们的安全。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taxi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Beijing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如果你要确保赶上飞往北京的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就一定要坐出租车。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Insurance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property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保险公司确保人们免受财产损失。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我可以向你保证这件事的真实性。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2729799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处理</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应付</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打交道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60837"/>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Accepting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sadness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Riley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complexity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接受悲伤作为生活的一部分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可以帮助莱莉处理成长过程中的复杂情感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并在新生活中安定下来。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51795"/>
            <a:ext cx="6471576" cy="425544"/>
          </a:xfrm>
          <a:prstGeom prst="rect">
            <a:avLst/>
          </a:prstGeom>
        </p:spPr>
      </p:pic>
      <p:sp>
        <p:nvSpPr>
          <p:cNvPr id="5" name="矩形 4"/>
          <p:cNvSpPr/>
          <p:nvPr/>
        </p:nvSpPr>
        <p:spPr>
          <a:xfrm>
            <a:off x="360854" y="4149080"/>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government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taking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emergency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housing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crisis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政府正采取紧急措施解决住房危机。</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Moody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people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very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difficult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喜怒无常的人很难打交道。</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8853503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定居</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安顿下来</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集中精力做</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开始认真做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51640"/>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Accepting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sadness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Riley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complexity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接受悲伤作为生活的一部分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可以帮助莱莉处理成长过程中的复杂情感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并在新生活中安定下来。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42598"/>
            <a:ext cx="6471576" cy="425544"/>
          </a:xfrm>
          <a:prstGeom prst="rect">
            <a:avLst/>
          </a:prstGeom>
        </p:spPr>
      </p:pic>
      <p:sp>
        <p:nvSpPr>
          <p:cNvPr id="3" name="矩形 2"/>
          <p:cNvSpPr/>
          <p:nvPr/>
        </p:nvSpPr>
        <p:spPr>
          <a:xfrm>
            <a:off x="360854" y="3501008"/>
            <a:ext cx="11485848" cy="279223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get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boxing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system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settle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down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enjoy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family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life</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我想结束拳击生涯</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安定下来享受家庭生活。</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They</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put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up</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their</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tents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and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settled</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down</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for</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the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night</a:t>
            </a:r>
            <a:r>
              <a:rPr lang="en-US" altLang="zh-CN" sz="2400" b="0" spc="-100" dirty="0">
                <a:solidFill>
                  <a:srgbClr val="25477F"/>
                </a:solidFill>
                <a:cs typeface="Times New Roman" panose="02020603050405020304" pitchFamily="18" charset="0"/>
              </a:rPr>
              <a:t>.</a:t>
            </a:r>
            <a:r>
              <a:rPr lang="en-US" altLang="zh-CN" sz="2400" b="0" spc="-10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他们搭好帐篷</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安顿下来准备过夜。</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coffee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came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back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settled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down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listen</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他喝了杯咖啡</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回来后开始认真听讲。</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248741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4517"/>
                <a:ext cx="11485848" cy="2344103"/>
              </a:xfrm>
              <a:solidFill>
                <a:srgbClr val="FCE2D0"/>
              </a:solidFill>
            </p:spPr>
            <p:txBody>
              <a:bodyPr/>
              <a:lstStyle/>
              <a:p>
                <a:pPr hangingPunct="0">
                  <a:spcAft>
                    <a:spcPts val="0"/>
                  </a:spcAft>
                </a:pP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Accepting</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sadness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as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part</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life</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动名词作主语</m:t>
                        </m:r>
                      </m:lim>
                    </m:limLow>
                  </m:oMath>
                </a14:m>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Riley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complexity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接受悲伤作为生活的一部分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可以帮助莱莉处理成长过程中的复杂情感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并在新生活中安定下来。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2344103"/>
              </a:xfrm>
              <a:blipFill>
                <a:blip r:embed="rId2"/>
                <a:stretch>
                  <a:fillRect l="-796" r="-849" b="-1039"/>
                </a:stretch>
              </a:blipFill>
            </p:spPr>
            <p:txBody>
              <a:bodyPr/>
              <a:lstStyle/>
              <a:p>
                <a:r>
                  <a:rPr lang="zh-CN" altLang="en-US">
                    <a:noFill/>
                  </a:rPr>
                  <a:t> </a:t>
                </a:r>
              </a:p>
            </p:txBody>
          </p:sp>
        </mc:Fallback>
      </mc:AlternateContent>
      <p:pic>
        <p:nvPicPr>
          <p:cNvPr id="3" name="XB4.eps" descr="id:2147486447;FounderCES"/>
          <p:cNvPicPr/>
          <p:nvPr/>
        </p:nvPicPr>
        <p:blipFill>
          <a:blip r:embed="rId3"/>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78904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此句主干是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Accepting sadness helps Riley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，运用了动名词短语作主语。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4"/>
          <a:stretch>
            <a:fillRect/>
          </a:stretch>
        </p:blipFill>
        <p:spPr>
          <a:xfrm>
            <a:off x="394015" y="3981079"/>
            <a:ext cx="912981" cy="298464"/>
          </a:xfrm>
          <a:prstGeom prst="rect">
            <a:avLst/>
          </a:prstGeom>
        </p:spPr>
      </p:pic>
    </p:spTree>
    <p:extLst>
      <p:ext uri="{BB962C8B-B14F-4D97-AF65-F5344CB8AC3E}">
        <p14:creationId xmlns:p14="http://schemas.microsoft.com/office/powerpoint/2010/main" val="24112992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动名词作主语多表示经常性、习惯性的动作。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作形式主语，把动名词主语放在句子后面。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is/was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后可以用动名词作真正主语。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2492896"/>
            <a:ext cx="11485848" cy="3416320"/>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Reading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French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easier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speaking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阅读法文比讲法语容易。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Growing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roses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hobby</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种玫瑰是她的爱好。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tiring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driving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from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morning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night</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从早到晚开车很累人。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waste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reading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book</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看那本书是浪费时间。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knowing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他能做什么很难说。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arguing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her</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没法和她争论。</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792934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justify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证明（别人认为不合理的事）有道理；为</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辩护</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2"/>
          <a:stretch>
            <a:fillRect/>
          </a:stretch>
        </p:blipFill>
        <p:spPr>
          <a:xfrm>
            <a:off x="360854" y="1356873"/>
            <a:ext cx="1775418" cy="354564"/>
          </a:xfrm>
          <a:prstGeom prst="rect">
            <a:avLst/>
          </a:prstGeom>
        </p:spPr>
      </p:pic>
      <p:sp>
        <p:nvSpPr>
          <p:cNvPr id="10" name="内容占位符 1"/>
          <p:cNvSpPr txBox="1">
            <a:spLocks/>
          </p:cNvSpPr>
          <p:nvPr/>
        </p:nvSpPr>
        <p:spPr bwMode="auto">
          <a:xfrm>
            <a:off x="360854" y="2737734"/>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justify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但是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我们能在多大程度上证明说这些善意的谎言是合理的呢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教材原句S.eps" descr="id:2147486356;FounderCES"/>
          <p:cNvPicPr/>
          <p:nvPr/>
        </p:nvPicPr>
        <p:blipFill>
          <a:blip r:embed="rId3"/>
          <a:stretch>
            <a:fillRect/>
          </a:stretch>
        </p:blipFill>
        <p:spPr>
          <a:xfrm>
            <a:off x="5375126" y="2528692"/>
            <a:ext cx="6471576" cy="425544"/>
          </a:xfrm>
          <a:prstGeom prst="rect">
            <a:avLst/>
          </a:prstGeom>
        </p:spPr>
      </p:pic>
      <p:pic>
        <p:nvPicPr>
          <p:cNvPr id="13" name="图片 12"/>
          <p:cNvPicPr>
            <a:picLocks noChangeAspect="1"/>
          </p:cNvPicPr>
          <p:nvPr/>
        </p:nvPicPr>
        <p:blipFill>
          <a:blip r:embed="rId4"/>
          <a:stretch>
            <a:fillRect/>
          </a:stretch>
        </p:blipFill>
        <p:spPr>
          <a:xfrm>
            <a:off x="360855" y="879791"/>
            <a:ext cx="11485848" cy="361985"/>
          </a:xfrm>
          <a:prstGeom prst="rect">
            <a:avLst/>
          </a:prstGeom>
        </p:spPr>
      </p:pic>
      <p:sp>
        <p:nvSpPr>
          <p:cNvPr id="3" name="矩形 2"/>
          <p:cNvSpPr/>
          <p:nvPr/>
        </p:nvSpPr>
        <p:spPr>
          <a:xfrm>
            <a:off x="360854" y="4076888"/>
            <a:ext cx="10342864"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don</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need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justify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yourself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a:t>
            </a:r>
            <a:r>
              <a:rPr lang="en-US" altLang="zh-CN" sz="2400" b="0" dirty="0">
                <a:solidFill>
                  <a:srgbClr val="25477F"/>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你不必向我解释你的理由。</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2559581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8864"/>
            <a:ext cx="11485848" cy="3416320"/>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justify 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证明做某事是正确的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justify oneself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为自己辩解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justify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salaries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他们怎能证明付这么大一笔薪金是正当的呢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justify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yourself</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你是在为自己减肥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所以不需要去向别人证明什么。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1860903"/>
            <a:ext cx="879819" cy="298464"/>
          </a:xfrm>
          <a:prstGeom prst="rect">
            <a:avLst/>
          </a:prstGeom>
        </p:spPr>
      </p:pic>
    </p:spTree>
    <p:extLst>
      <p:ext uri="{BB962C8B-B14F-4D97-AF65-F5344CB8AC3E}">
        <p14:creationId xmlns:p14="http://schemas.microsoft.com/office/powerpoint/2010/main" val="15410188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1660693"/>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independent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你越独立</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你的生活就会越好。</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51651"/>
            <a:ext cx="6471576" cy="425544"/>
          </a:xfrm>
          <a:prstGeom prst="rect">
            <a:avLst/>
          </a:prstGeom>
        </p:spPr>
      </p:pic>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independent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独立的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2420888"/>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Two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independent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research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bodies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reached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same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conclusions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两个彼此不相关的研究部门得出了同样的结论。</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Students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should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aim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become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independent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teachers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学生应该努力逐渐减少对老师的依赖。</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427254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independence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独立，自主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independently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独立地，自立地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dependent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依赖的，依靠的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依靠；信任；由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决定，取决于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depends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那得看情况。（</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非正式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 on/upon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依赖，依靠；取决于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60854" y="4265036"/>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there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but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depends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我可能去那</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但那要看情况而定。</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Whether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pass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college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entrance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examination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depends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whether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work</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hard</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她能否考上大学要看她是否会努力。</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065641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actually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他突然感到一阵沮丧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意识到自己其实很喜欢做那件事。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我有种沉重的感觉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知道这只是一次白费力的尝试。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retail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business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factors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business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店址是决定零售业生意兴衰的主要因素之一。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004116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consist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包括</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由</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组成</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构成</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60837"/>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essay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introduction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conclusion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一篇文章通常由三部分组成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引言、正文和结语。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51795"/>
            <a:ext cx="6471576" cy="425544"/>
          </a:xfrm>
          <a:prstGeom prst="rect">
            <a:avLst/>
          </a:prstGeom>
        </p:spPr>
      </p:pic>
      <p:sp>
        <p:nvSpPr>
          <p:cNvPr id="5" name="矩形 4"/>
          <p:cNvSpPr/>
          <p:nvPr/>
        </p:nvSpPr>
        <p:spPr>
          <a:xfrm>
            <a:off x="378066" y="3573016"/>
            <a:ext cx="11485848" cy="2308324"/>
          </a:xfrm>
          <a:prstGeom prst="rect">
            <a:avLst/>
          </a:prstGeom>
        </p:spPr>
        <p:txBody>
          <a:bodyPr wrap="square">
            <a:spAutoFit/>
          </a:bodyPr>
          <a:lstStyle/>
          <a:p>
            <a:pPr algn="just">
              <a:lnSpc>
                <a:spcPct val="150000"/>
              </a:lnSpc>
              <a:spcAft>
                <a:spcPts val="0"/>
              </a:spcAft>
            </a:pPr>
            <a:r>
              <a:rPr lang="en-US" altLang="zh-CN" sz="2400" b="0" smtClean="0">
                <a:solidFill>
                  <a:srgbClr val="000000"/>
                </a:solidFill>
                <a:ea typeface="Times New Roman" panose="02020603050405020304" pitchFamily="18" charset="0"/>
                <a:cs typeface="Times New Roman" panose="02020603050405020304" pitchFamily="18" charset="0"/>
              </a:rPr>
              <a:t>·</a:t>
            </a:r>
            <a:r>
              <a:rPr lang="en-US" altLang="zh-CN" sz="2400" b="0" smtClean="0">
                <a:solidFill>
                  <a:srgbClr val="000000"/>
                </a:solidFill>
                <a:cs typeface="Times New Roman" panose="02020603050405020304" pitchFamily="18" charset="0"/>
              </a:rPr>
              <a:t>The</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progress</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in</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science</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and</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technology</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consists</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of</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continuous</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exploration</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and</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innovation</a:t>
            </a:r>
            <a:r>
              <a:rPr lang="en-US" altLang="zh-CN" sz="2400" b="0" smtClean="0">
                <a:solidFill>
                  <a:srgbClr val="25477F"/>
                </a:solidFill>
                <a:cs typeface="Times New Roman" panose="02020603050405020304" pitchFamily="18" charset="0"/>
              </a:rPr>
              <a:t>.</a:t>
            </a:r>
            <a:r>
              <a:rPr lang="en-US" altLang="zh-CN" sz="2400" b="0" smtClean="0">
                <a:solidFill>
                  <a:srgbClr val="000000"/>
                </a:solidFill>
                <a:ea typeface="楷体" panose="02010609060101010101" pitchFamily="49" charset="-122"/>
                <a:cs typeface="Times New Roman" panose="02020603050405020304" pitchFamily="18" charset="0"/>
              </a:rPr>
              <a:t> </a:t>
            </a:r>
            <a:r>
              <a:rPr lang="zh-CN" altLang="zh-CN" sz="2400" b="0" smtClean="0">
                <a:solidFill>
                  <a:srgbClr val="000000"/>
                </a:solidFill>
                <a:ea typeface="楷体" panose="02010609060101010101" pitchFamily="49" charset="-122"/>
                <a:cs typeface="Times New Roman" panose="02020603050405020304" pitchFamily="18" charset="0"/>
              </a:rPr>
              <a:t>科学技术的进步包括不断的探索和创新。</a:t>
            </a:r>
            <a:endParaRPr lang="zh-CN" altLang="zh-CN" sz="1050" b="0" smtClean="0">
              <a:solidFill>
                <a:srgbClr val="000000"/>
              </a:solidFill>
              <a:cs typeface="Times New Roman" panose="02020603050405020304" pitchFamily="18" charset="0"/>
            </a:endParaRPr>
          </a:p>
          <a:p>
            <a:pPr algn="just">
              <a:lnSpc>
                <a:spcPct val="150000"/>
              </a:lnSpc>
              <a:spcAft>
                <a:spcPts val="0"/>
              </a:spcAft>
            </a:pPr>
            <a:r>
              <a:rPr lang="en-US" altLang="zh-CN" sz="2400" b="0" smtClean="0">
                <a:solidFill>
                  <a:srgbClr val="000000"/>
                </a:solidFill>
                <a:ea typeface="Times New Roman" panose="02020603050405020304" pitchFamily="18" charset="0"/>
                <a:cs typeface="Times New Roman" panose="02020603050405020304" pitchFamily="18" charset="0"/>
              </a:rPr>
              <a:t>·</a:t>
            </a:r>
            <a:r>
              <a:rPr lang="en-US" altLang="zh-CN" sz="2400" b="0" smtClean="0">
                <a:solidFill>
                  <a:srgbClr val="000000"/>
                </a:solidFill>
                <a:cs typeface="Times New Roman" panose="02020603050405020304" pitchFamily="18" charset="0"/>
              </a:rPr>
              <a:t>Apart</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from</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a</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small</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team</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of</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paid</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staff</a:t>
            </a:r>
            <a:r>
              <a:rPr lang="zh-CN" altLang="zh-CN" sz="2400" b="0" smtClean="0">
                <a:solidFill>
                  <a:srgbClr val="000000"/>
                </a:solidFill>
                <a:cs typeface="Times New Roman" panose="02020603050405020304" pitchFamily="18" charset="0"/>
              </a:rPr>
              <a:t>，</a:t>
            </a:r>
            <a:r>
              <a:rPr lang="en-US" altLang="zh-CN" sz="2400" b="0" smtClean="0">
                <a:solidFill>
                  <a:srgbClr val="000000"/>
                </a:solidFill>
                <a:cs typeface="Times New Roman" panose="02020603050405020304" pitchFamily="18" charset="0"/>
              </a:rPr>
              <a:t>the</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organisation</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consists</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of</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unpaid</a:t>
            </a:r>
            <a:r>
              <a:rPr lang="en-US" altLang="zh-CN" sz="2400" b="0" smtClean="0">
                <a:solidFill>
                  <a:srgbClr val="000000"/>
                </a:solidFill>
                <a:ea typeface="楷体" panose="02010609060101010101" pitchFamily="49" charset="-122"/>
                <a:cs typeface="Times New Roman" panose="02020603050405020304" pitchFamily="18" charset="0"/>
              </a:rPr>
              <a:t> </a:t>
            </a:r>
            <a:r>
              <a:rPr lang="en-US" altLang="zh-CN" sz="2400" b="0" smtClean="0">
                <a:solidFill>
                  <a:srgbClr val="000000"/>
                </a:solidFill>
                <a:cs typeface="Times New Roman" panose="02020603050405020304" pitchFamily="18" charset="0"/>
              </a:rPr>
              <a:t>volunteers</a:t>
            </a:r>
            <a:r>
              <a:rPr lang="en-US" altLang="zh-CN" sz="2400" b="0" smtClean="0">
                <a:solidFill>
                  <a:srgbClr val="25477F"/>
                </a:solidFill>
                <a:cs typeface="Times New Roman" panose="02020603050405020304" pitchFamily="18" charset="0"/>
              </a:rPr>
              <a:t>.</a:t>
            </a:r>
            <a:r>
              <a:rPr lang="en-US" altLang="zh-CN" sz="2400" b="0" smtClean="0">
                <a:solidFill>
                  <a:srgbClr val="000000"/>
                </a:solidFill>
                <a:ea typeface="楷体" panose="02010609060101010101" pitchFamily="49" charset="-122"/>
                <a:cs typeface="Times New Roman" panose="02020603050405020304" pitchFamily="18" charset="0"/>
              </a:rPr>
              <a:t> </a:t>
            </a:r>
            <a:r>
              <a:rPr lang="zh-CN" altLang="zh-CN" sz="2400" b="0" smtClean="0">
                <a:solidFill>
                  <a:srgbClr val="000000"/>
                </a:solidFill>
                <a:ea typeface="楷体" panose="02010609060101010101" pitchFamily="49" charset="-122"/>
                <a:cs typeface="Times New Roman" panose="02020603050405020304" pitchFamily="18" charset="0"/>
              </a:rPr>
              <a:t>除了一小部分有薪酬的工作人员</a:t>
            </a:r>
            <a:r>
              <a:rPr lang="zh-CN" altLang="zh-CN" sz="2400" b="0" smtClean="0">
                <a:solidFill>
                  <a:srgbClr val="000000"/>
                </a:solidFill>
                <a:cs typeface="Times New Roman" panose="02020603050405020304" pitchFamily="18" charset="0"/>
              </a:rPr>
              <a:t>，</a:t>
            </a:r>
            <a:r>
              <a:rPr lang="zh-CN" altLang="zh-CN" sz="2400" b="0" smtClean="0">
                <a:solidFill>
                  <a:srgbClr val="000000"/>
                </a:solidFill>
                <a:ea typeface="楷体" panose="02010609060101010101" pitchFamily="49" charset="-122"/>
                <a:cs typeface="Times New Roman" panose="02020603050405020304" pitchFamily="18" charset="0"/>
              </a:rPr>
              <a:t>这个机构还包含没有薪酬的志愿者。</a:t>
            </a:r>
            <a:endParaRPr lang="zh-CN" altLang="zh-CN" sz="105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85312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consist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的同义词：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made up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composed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尤其指天然物质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907725"/>
            <a:ext cx="1821926" cy="323119"/>
          </a:xfrm>
          <a:prstGeom prst="rect">
            <a:avLst/>
          </a:prstGeom>
        </p:spPr>
      </p:pic>
      <p:sp>
        <p:nvSpPr>
          <p:cNvPr id="5" name="矩形 4"/>
          <p:cNvSpPr/>
          <p:nvPr/>
        </p:nvSpPr>
        <p:spPr>
          <a:xfrm>
            <a:off x="370574" y="2492896"/>
            <a:ext cx="1147612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collection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made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up</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three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parts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poems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essays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short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stories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这部作品集是由诗、散文和短篇小说三部分组成的。</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Our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class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consists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composed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20</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boys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15</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girls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我们班由</a:t>
            </a:r>
            <a:r>
              <a:rPr lang="en-US" altLang="zh-CN" sz="2400" b="0" dirty="0">
                <a:solidFill>
                  <a:srgbClr val="000000"/>
                </a:solidFill>
                <a:cs typeface="Times New Roman" panose="02020603050405020304" pitchFamily="18" charset="0"/>
              </a:rPr>
              <a:t>20</a:t>
            </a:r>
            <a:r>
              <a:rPr lang="zh-CN" altLang="zh-CN" sz="2400" b="0" dirty="0">
                <a:solidFill>
                  <a:srgbClr val="000000"/>
                </a:solidFill>
                <a:ea typeface="楷体" panose="02010609060101010101" pitchFamily="49" charset="-122"/>
                <a:cs typeface="Times New Roman" panose="02020603050405020304" pitchFamily="18" charset="0"/>
              </a:rPr>
              <a:t>位男生和</a:t>
            </a:r>
            <a:r>
              <a:rPr lang="en-US" altLang="zh-CN" sz="2400" b="0" dirty="0">
                <a:solidFill>
                  <a:srgbClr val="000000"/>
                </a:solidFill>
                <a:cs typeface="Times New Roman" panose="02020603050405020304" pitchFamily="18" charset="0"/>
              </a:rPr>
              <a:t>15</a:t>
            </a:r>
            <a:r>
              <a:rPr lang="zh-CN" altLang="zh-CN" sz="2400" b="0" dirty="0">
                <a:solidFill>
                  <a:srgbClr val="000000"/>
                </a:solidFill>
                <a:ea typeface="楷体" panose="02010609060101010101" pitchFamily="49" charset="-122"/>
                <a:cs typeface="Times New Roman" panose="02020603050405020304" pitchFamily="18" charset="0"/>
              </a:rPr>
              <a:t>位女生组成。</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9686241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4517"/>
                <a:ext cx="11485848" cy="2642775"/>
              </a:xfrm>
              <a:solidFill>
                <a:srgbClr val="FCE2D0"/>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if</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you</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only</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shared</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good</m:t>
                            </m:r>
                          </m:e>
                        </m:bar>
                      </m:e>
                      <m:lim>
                        <m:r>
                          <a:rPr lang="zh-CN"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虚拟条件状语从句</m:t>
                        </m:r>
                      </m:lim>
                    </m:limLow>
                  </m:oMath>
                </a14:m>
                <a:r>
                  <a:rPr lang="en-US"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news</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instead</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bad</m:t>
                            </m:r>
                          </m:e>
                        </m:bar>
                      </m:e>
                      <m:lim>
                        <m:r>
                          <a:rPr lang="en-US" altLang="zh-CN">
                            <a:solidFill>
                              <a:srgbClr val="00ADEE"/>
                            </a:solidFill>
                            <a:latin typeface="Cambria Math" panose="02040503050406030204" pitchFamily="18" charset="0"/>
                            <a:ea typeface="楷体" panose="02010609060101010101" pitchFamily="49" charset="-122"/>
                            <a:cs typeface="Times New Roman" panose="02020603050405020304" pitchFamily="18" charset="0"/>
                          </a:rPr>
                          <m:t> </m:t>
                        </m:r>
                      </m:lim>
                    </m:limLow>
                  </m:oMath>
                </a14:m>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如果你只分享好消息而隐瞒坏消息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你还能期望他人真正理解你的情绪吗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2642775"/>
              </a:xfrm>
              <a:blipFill>
                <a:blip r:embed="rId2"/>
                <a:stretch>
                  <a:fillRect l="-796" r="-478" b="-922"/>
                </a:stretch>
              </a:blipFill>
            </p:spPr>
            <p:txBody>
              <a:bodyPr/>
              <a:lstStyle/>
              <a:p>
                <a:r>
                  <a:rPr lang="zh-CN" altLang="en-US">
                    <a:noFill/>
                  </a:rPr>
                  <a:t> </a:t>
                </a:r>
              </a:p>
            </p:txBody>
          </p:sp>
        </mc:Fallback>
      </mc:AlternateContent>
      <p:pic>
        <p:nvPicPr>
          <p:cNvPr id="3" name="XB4.eps" descr="id:2147486447;FounderCES"/>
          <p:cNvPicPr/>
          <p:nvPr/>
        </p:nvPicPr>
        <p:blipFill>
          <a:blip r:embed="rId3"/>
          <a:stretch>
            <a:fillRect/>
          </a:stretch>
        </p:blipFill>
        <p:spPr>
          <a:xfrm>
            <a:off x="360854" y="876581"/>
            <a:ext cx="1998409" cy="385407"/>
          </a:xfrm>
          <a:prstGeom prst="rect">
            <a:avLst/>
          </a:prstGeom>
        </p:spPr>
      </p:pic>
    </p:spTree>
    <p:extLst>
      <p:ext uri="{BB962C8B-B14F-4D97-AF65-F5344CB8AC3E}">
        <p14:creationId xmlns:p14="http://schemas.microsoft.com/office/powerpoint/2010/main" val="38042836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89693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引导的是虚拟条件状语从句。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条件句中对过去、现在、将来的虚拟：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he had taken my advice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would have passed the exam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如果他听取我的建议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他本可以通过考试。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对过去的虚拟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I were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would think twice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如果我是你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我会三思。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对现在的虚拟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were to tell him the truth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would kill me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如果你告诉他事实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他将会杀了我。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对将来的虚拟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6454;FounderCES"/>
          <p:cNvPicPr/>
          <p:nvPr/>
        </p:nvPicPr>
        <p:blipFill>
          <a:blip r:embed="rId2"/>
          <a:stretch>
            <a:fillRect/>
          </a:stretch>
        </p:blipFill>
        <p:spPr>
          <a:xfrm>
            <a:off x="360854" y="920053"/>
            <a:ext cx="912981" cy="298464"/>
          </a:xfrm>
          <a:prstGeom prst="rect">
            <a:avLst/>
          </a:prstGeom>
        </p:spPr>
      </p:pic>
    </p:spTree>
    <p:extLst>
      <p:ext uri="{BB962C8B-B14F-4D97-AF65-F5344CB8AC3E}">
        <p14:creationId xmlns:p14="http://schemas.microsoft.com/office/powerpoint/2010/main" val="5993585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414517"/>
            <a:ext cx="11485848" cy="579967"/>
          </a:xfrm>
        </p:spPr>
        <p:txBody>
          <a:bodyPr/>
          <a:lstStyle/>
          <a:p>
            <a:pPr algn="ctr"/>
            <a:r>
              <a:rPr lang="en-US" altLang="zh-CN" dirty="0" smtClean="0"/>
              <a:t>1</a:t>
            </a:r>
            <a:endParaRPr lang="zh-CN" altLang="en-US" dirty="0"/>
          </a:p>
        </p:txBody>
      </p:sp>
      <p:pic>
        <p:nvPicPr>
          <p:cNvPr id="4" name="语法疑难破.eps" descr="id:2147486944;FounderCES"/>
          <p:cNvPicPr/>
          <p:nvPr/>
        </p:nvPicPr>
        <p:blipFill>
          <a:blip r:embed="rId2"/>
          <a:stretch>
            <a:fillRect/>
          </a:stretch>
        </p:blipFill>
        <p:spPr>
          <a:xfrm>
            <a:off x="3513861" y="798431"/>
            <a:ext cx="5179834" cy="541707"/>
          </a:xfrm>
          <a:prstGeom prst="rect">
            <a:avLst/>
          </a:prstGeom>
        </p:spPr>
      </p:pic>
      <p:sp>
        <p:nvSpPr>
          <p:cNvPr id="5" name="内容占位符 1"/>
          <p:cNvSpPr txBox="1">
            <a:spLocks/>
          </p:cNvSpPr>
          <p:nvPr/>
        </p:nvSpPr>
        <p:spPr bwMode="auto">
          <a:xfrm>
            <a:off x="360854" y="26057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过去分词作状语，一般放在句首，有时也放在句末。如：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Given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another hour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 also work out this problem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如果再给我一个小时，我也能解出这道题。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old man walked into the room</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supported</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his son</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老人在儿子的搀扶下走进了房间。</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60855" y="2068863"/>
            <a:ext cx="4078168" cy="462533"/>
          </a:xfrm>
          <a:prstGeom prst="rect">
            <a:avLst/>
          </a:prstGeom>
        </p:spPr>
      </p:pic>
      <p:sp>
        <p:nvSpPr>
          <p:cNvPr id="8" name="矩形 7"/>
          <p:cNvSpPr/>
          <p:nvPr/>
        </p:nvSpPr>
        <p:spPr>
          <a:xfrm>
            <a:off x="378608" y="1963165"/>
            <a:ext cx="3974165"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一</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过去分词作状语的用法</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32765471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indent="6096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过去分词作状语，可以表示时间、让步、条件、原因、方式等，相当于一个状语从句。其逻辑主语为主句的主语，且与主句主语构成逻辑上的动宾关系。如：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Seen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top of the hill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town looks more beautiful</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当从山顶往下看时，这座城镇看起来更加漂亮。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town is seen from the top of the hill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looks more beautiful</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可在过去分词前加上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等连词，使其时间意义更明确。如：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seen from the top of the hill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town looks more beautiful</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过去分词作方式或伴随状语，相当于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564543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6096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并列结构。如：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accepted the gift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deeply </a:t>
            </a: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moved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她接受了礼物，深深地被感动了。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accepted the gift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deeply moved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注意：有些过去分词及短语因来源于系表结构，作状语时不强调被动而重在描述主语的状态。这样的过去分词及短语常见的有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迷路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hidden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lost/absorbed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沉溺于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dressed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穿着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 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厌烦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ADEE"/>
                </a:solidFill>
                <a:latin typeface="Times New Roman" panose="02020603050405020304" pitchFamily="18" charset="0"/>
                <a:ea typeface="宋体" panose="02010600030101010101" pitchFamily="2" charset="-122"/>
                <a:cs typeface="Times New Roman" panose="02020603050405020304" pitchFamily="18" charset="0"/>
              </a:rPr>
              <a:t>Lost 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thought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didn’t hear the bell</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由于陷入沉思之中，他没有听到铃声。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6609670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72804"/>
            <a:ext cx="11485848" cy="2308324"/>
          </a:xfrm>
        </p:spPr>
        <p:txBody>
          <a:bodyPr/>
          <a:lstStyle/>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过去分词与句子的主语之间存在逻辑上的动宾关系，即表被动；现在分词与句子的主语之间存在逻辑上的主谓关系，即表主动。如：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Used for a long time</a:t>
            </a:r>
            <a:r>
              <a:rPr lang="zh-CN"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book looks old</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由于用了很长时间，这本书看起来旧了。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Using the book</a:t>
            </a:r>
            <a:r>
              <a:rPr lang="zh-CN" altLang="zh-CN">
                <a:solidFill>
                  <a:srgbClr val="00ADEE"/>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find it useful</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用了这本书，我发现它很有用。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1696305"/>
            <a:ext cx="5590336" cy="462533"/>
          </a:xfrm>
          <a:prstGeom prst="rect">
            <a:avLst/>
          </a:prstGeom>
        </p:spPr>
      </p:pic>
      <p:sp>
        <p:nvSpPr>
          <p:cNvPr id="6" name="矩形 5"/>
          <p:cNvSpPr/>
          <p:nvPr/>
        </p:nvSpPr>
        <p:spPr>
          <a:xfrm>
            <a:off x="404543" y="1582590"/>
            <a:ext cx="5521063" cy="576248"/>
          </a:xfrm>
          <a:prstGeom prst="rect">
            <a:avLst/>
          </a:prstGeom>
        </p:spPr>
        <p:txBody>
          <a:bodyPr wrap="none">
            <a:spAutoFit/>
          </a:bodyPr>
          <a:lstStyle/>
          <a:p>
            <a:pPr algn="just">
              <a:lnSpc>
                <a:spcPct val="150000"/>
              </a:lnSpc>
              <a:spcAft>
                <a:spcPts val="0"/>
              </a:spcAft>
            </a:pPr>
            <a:r>
              <a:rPr lang="zh-CN" altLang="zh-CN" sz="2400" dirty="0">
                <a:solidFill>
                  <a:schemeClr val="bg1"/>
                </a:solidFill>
                <a:ea typeface="黑体" panose="02010609060101010101" pitchFamily="49" charset="-122"/>
                <a:cs typeface="Times New Roman" panose="02020603050405020304" pitchFamily="18" charset="0"/>
              </a:rPr>
              <a:t>二</a:t>
            </a:r>
            <a:r>
              <a:rPr lang="zh-CN" altLang="zh-CN" sz="2400" dirty="0">
                <a:solidFill>
                  <a:schemeClr val="bg1"/>
                </a:solidFill>
                <a:cs typeface="Times New Roman" panose="02020603050405020304" pitchFamily="18" charset="0"/>
              </a:rPr>
              <a:t>、</a:t>
            </a:r>
            <a:r>
              <a:rPr lang="zh-CN" altLang="zh-CN" sz="2400" dirty="0">
                <a:solidFill>
                  <a:schemeClr val="bg1"/>
                </a:solidFill>
                <a:ea typeface="黑体" panose="02010609060101010101" pitchFamily="49" charset="-122"/>
                <a:cs typeface="Times New Roman" panose="02020603050405020304" pitchFamily="18" charset="0"/>
              </a:rPr>
              <a:t> 过去分词与现在分词作状语的区别</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19494099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990581"/>
            <a:ext cx="11485848" cy="27922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学科核心素养是学科育人价值的集中体现，是学生通过学科学习而逐步形成的正确价值观念、必备品格和关键能力。英语学科的核心素养包括语言能力、思维品质、文化意识和学习能力。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本文讲述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非常热爱篮球，梦想着能在球队赢得比赛。尽管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表现出色，但球队总是输球，他开始抱怨队友，教练告诉他要学会团队合作。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通.eps" descr="id:2147487007;FounderCES"/>
          <p:cNvPicPr/>
          <p:nvPr/>
        </p:nvPicPr>
        <p:blipFill>
          <a:blip r:embed="rId2"/>
          <a:stretch>
            <a:fillRect/>
          </a:stretch>
        </p:blipFill>
        <p:spPr>
          <a:xfrm>
            <a:off x="3513861" y="798431"/>
            <a:ext cx="5179834" cy="541707"/>
          </a:xfrm>
          <a:prstGeom prst="rect">
            <a:avLst/>
          </a:prstGeom>
        </p:spPr>
      </p:pic>
      <p:pic>
        <p:nvPicPr>
          <p:cNvPr id="5"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252650025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3954"/>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团结合作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语言能力和思维品质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small town located in the mountains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was a young boy named Owen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was crazy about basketball more than anything else in the world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would spend hours every day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dribbling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shooting and passing</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dreamed of one day winning games on a team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28338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560090"/>
            <a:ext cx="11485848" cy="576248"/>
          </a:xfrm>
        </p:spPr>
        <p:txBody>
          <a:bodyPr/>
          <a:lstStyle/>
          <a:p>
            <a:pPr hangingPunct="0">
              <a:spcAft>
                <a:spcPts val="0"/>
              </a:spcAft>
            </a:pPr>
            <a:r>
              <a:rPr lang="en-US"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fault </a:t>
            </a:r>
            <a:r>
              <a:rPr lang="en-US" altLang="zh-CN" i="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责任，过错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435788"/>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但我不得不说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这在一定程度上是你的错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2226746"/>
            <a:ext cx="6471576" cy="425544"/>
          </a:xfrm>
          <a:prstGeom prst="rect">
            <a:avLst/>
          </a:prstGeom>
        </p:spPr>
      </p:pic>
      <p:sp>
        <p:nvSpPr>
          <p:cNvPr id="7" name="矩形 6"/>
          <p:cNvSpPr/>
          <p:nvPr/>
        </p:nvSpPr>
        <p:spPr>
          <a:xfrm>
            <a:off x="360081" y="3810922"/>
            <a:ext cx="11486621"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proud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children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blind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their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faults</a:t>
            </a:r>
            <a:r>
              <a:rPr lang="en-US" altLang="zh-CN" sz="2400" b="0" dirty="0">
                <a:solidFill>
                  <a:srgbClr val="25477F"/>
                </a:solidFill>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他为孩子们感到自豪</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对他们的缺点视而不见。</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576350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1212"/>
            <a:ext cx="11485848" cy="3349956"/>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Owen was shooting hoops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投篮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heard a voice behind him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You’re pretty good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Owen turned around to see a tall man with a friendly smile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man introduced himself as Coach Johnson and asked Owen if he wanted to join his basketball team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team was made up of kids from all over the town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day after school</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Owen was overjoyed because he had never played on a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 before</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wanted to start and win games</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Owen quickly became the star player of the team</a:t>
            </a:r>
            <a:r>
              <a:rPr lang="en-US" altLang="zh-CN" spc="-100" dirty="0"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2770045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disaster struck</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Owen injured his ankle one day and had to sit out for several weeks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let him fall into anxiety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felt his dream was slipping away</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his recovery at home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Owen refused to see anyone on the team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except his coach</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Johnson handed Owen a phone downloaded with some videos about the best basketball teams and some cards from Owen’s teammates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Owen couldn’t wait to watch those videos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watched them over and over again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noticing that the players weren’t just good at shooting and dribbling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also had incredible cooperative spirit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Owen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he had been so focused on his own success that he had forgotten about the importance of teamwork</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he thought of his teammates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saw the words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are a team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written on each of the cards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decided to become a better teammate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455243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35228"/>
            <a:ext cx="11485848" cy="3349956"/>
          </a:xfrm>
        </p:spPr>
        <p:txBody>
          <a:bodyPr/>
          <a:lstStyle/>
          <a:p>
            <a:pPr indent="6096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recovering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Owen returned to his team as a changed player</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passed the ball more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encouraged his teammates and worked hard to help improve their skills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Johnson was relieved to see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self-centred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Owen had got what he had been lacking in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Those diligent kids played as a strong team and they started winning games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Owen’s delight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dream finally came true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importantly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Owen learned that basketball was more about working together as a team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616605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42509"/>
                <a:ext cx="11485848" cy="2181879"/>
              </a:xfrm>
              <a:solidFill>
                <a:srgbClr val="FCE2D0"/>
              </a:solidFill>
            </p:spPr>
            <p:txBody>
              <a:bodyPr/>
              <a:lstStyle/>
              <a:p>
                <a:pPr algn="dist" hangingPunct="0">
                  <a:spcAft>
                    <a:spcPts val="0"/>
                  </a:spcAft>
                </a:pPr>
                <a14:m>
                  <m:oMath xmlns:m="http://schemas.openxmlformats.org/officeDocument/2006/math">
                    <m:limLow>
                      <m:limLowPr>
                        <m:ctrlPr>
                          <a:rPr lang="zh-CN" altLang="zh-CN" i="1" smtClean="0">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Owen</m:t>
                            </m:r>
                          </m:e>
                        </m:bar>
                      </m:e>
                      <m:lim>
                        <m:r>
                          <m:rPr>
                            <m:nor/>
                          </m:rPr>
                          <a:rPr lang="zh-CN"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m:t>主语</m:t>
                        </m:r>
                      </m:lim>
                    </m:limLow>
                  </m:oMath>
                </a14:m>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ADEE"/>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ADEE"/>
                                </a:solidFill>
                                <a:latin typeface="Cambria Math" panose="02040503050406030204" pitchFamily="18" charset="0"/>
                                <a:ea typeface="宋体" panose="02010600030101010101" pitchFamily="2" charset="-122"/>
                                <a:cs typeface="Times New Roman" panose="02020603050405020304" pitchFamily="18" charset="0"/>
                              </a:rPr>
                              <m:t>realised</m:t>
                            </m:r>
                          </m:e>
                        </m:bar>
                      </m:e>
                      <m:lim>
                        <m:r>
                          <m:rPr>
                            <m:nor/>
                          </m:rPr>
                          <a:rPr lang="zh-CN" altLang="zh-CN">
                            <a:solidFill>
                              <a:srgbClr val="00ADEE"/>
                            </a:solidFill>
                            <a:latin typeface="Times New Roman" panose="02020603050405020304" pitchFamily="18" charset="0"/>
                            <a:ea typeface="楷体" panose="02010609060101010101" pitchFamily="49" charset="-122"/>
                            <a:cs typeface="Times New Roman" panose="02020603050405020304" pitchFamily="18" charset="0"/>
                          </a:rPr>
                          <m:t>谓语</m:t>
                        </m:r>
                      </m:lim>
                    </m:limLow>
                  </m:oMath>
                </a14:m>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that</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he</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had</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been</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so</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focused</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on</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his</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own</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successthat</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he</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had</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forgotten</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e>
                        </m:bar>
                      </m:e>
                      <m:lim>
                        <m:r>
                          <m:rPr>
                            <m:nor/>
                          </m:rP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宾语从句</m:t>
                        </m:r>
                      </m:lim>
                    </m:limLow>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limLow>
                      <m:limLow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aboutthe</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importance</m:t>
                            </m:r>
                            <m:r>
                              <a:rPr lang="en-US" altLang="zh-CN" b="0"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of</m:t>
                            </m:r>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teamwork</m:t>
                            </m:r>
                          </m:e>
                        </m:bar>
                      </m:e>
                      <m:lim>
                        <m:r>
                          <m:rPr>
                            <m:nor/>
                          </m:rP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m:t> </m:t>
                        </m:r>
                      </m:lim>
                    </m:limLow>
                  </m:oMath>
                </a14:m>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342509"/>
                <a:ext cx="11485848" cy="2181879"/>
              </a:xfrm>
              <a:blipFill>
                <a:blip r:embed="rId2"/>
                <a:stretch>
                  <a:fillRect l="-159"/>
                </a:stretch>
              </a:blipFill>
            </p:spPr>
            <p:txBody>
              <a:bodyPr/>
              <a:lstStyle/>
              <a:p>
                <a:r>
                  <a:rPr lang="zh-CN" altLang="en-US">
                    <a:noFill/>
                  </a:rPr>
                  <a:t> </a:t>
                </a:r>
              </a:p>
            </p:txBody>
          </p:sp>
        </mc:Fallback>
      </mc:AlternateContent>
      <p:pic>
        <p:nvPicPr>
          <p:cNvPr id="3" name="句型解读.eps" descr="id:2147487021;FounderCES"/>
          <p:cNvPicPr/>
          <p:nvPr/>
        </p:nvPicPr>
        <p:blipFill>
          <a:blip r:embed="rId3"/>
          <a:stretch>
            <a:fillRect/>
          </a:stretch>
        </p:blipFill>
        <p:spPr>
          <a:xfrm>
            <a:off x="379506" y="902529"/>
            <a:ext cx="1697873" cy="333511"/>
          </a:xfrm>
          <a:prstGeom prst="rect">
            <a:avLst/>
          </a:prstGeom>
        </p:spPr>
      </p:pic>
      <p:sp>
        <p:nvSpPr>
          <p:cNvPr id="4" name="内容占位符 1"/>
          <p:cNvSpPr txBox="1">
            <a:spLocks/>
          </p:cNvSpPr>
          <p:nvPr/>
        </p:nvSpPr>
        <p:spPr bwMode="auto">
          <a:xfrm>
            <a:off x="360854" y="357301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本句中的</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引导宾语从句中包含一个</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引导的结果状语从句。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分析.eps" descr="id:2147487028;FounderCES"/>
          <p:cNvPicPr/>
          <p:nvPr/>
        </p:nvPicPr>
        <p:blipFill>
          <a:blip r:embed="rId4"/>
          <a:stretch>
            <a:fillRect/>
          </a:stretch>
        </p:blipFill>
        <p:spPr>
          <a:xfrm>
            <a:off x="384123" y="3769219"/>
            <a:ext cx="534375" cy="253923"/>
          </a:xfrm>
          <a:prstGeom prst="rect">
            <a:avLst/>
          </a:prstGeom>
        </p:spPr>
      </p:pic>
      <p:sp>
        <p:nvSpPr>
          <p:cNvPr id="6" name="内容占位符 1"/>
          <p:cNvSpPr txBox="1">
            <a:spLocks/>
          </p:cNvSpPr>
          <p:nvPr/>
        </p:nvSpPr>
        <p:spPr bwMode="auto">
          <a:xfrm>
            <a:off x="360854" y="416766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欧文意识到他过于专注于自己的成功，以至于忘记了团队合作的重要性。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译文.eps" descr="id:2147487035;FounderCES"/>
          <p:cNvPicPr/>
          <p:nvPr/>
        </p:nvPicPr>
        <p:blipFill>
          <a:blip r:embed="rId5"/>
          <a:stretch>
            <a:fillRect/>
          </a:stretch>
        </p:blipFill>
        <p:spPr>
          <a:xfrm>
            <a:off x="360854" y="4363868"/>
            <a:ext cx="540691" cy="253922"/>
          </a:xfrm>
          <a:prstGeom prst="rect">
            <a:avLst/>
          </a:prstGeom>
        </p:spPr>
      </p:pic>
    </p:spTree>
    <p:extLst>
      <p:ext uri="{BB962C8B-B14F-4D97-AF65-F5344CB8AC3E}">
        <p14:creationId xmlns:p14="http://schemas.microsoft.com/office/powerpoint/2010/main" val="229419455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70501"/>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crazy about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痴迷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 around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introduce oneself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自我介绍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made up of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sb11.eps" descr="id:2147487042;FounderCES"/>
          <p:cNvPicPr/>
          <p:nvPr/>
        </p:nvPicPr>
        <p:blipFill>
          <a:blip r:embed="rId2"/>
          <a:stretch>
            <a:fillRect/>
          </a:stretch>
        </p:blipFill>
        <p:spPr>
          <a:xfrm>
            <a:off x="360854" y="884843"/>
            <a:ext cx="1584176" cy="368883"/>
          </a:xfrm>
          <a:prstGeom prst="rect">
            <a:avLst/>
          </a:prstGeom>
        </p:spPr>
      </p:pic>
      <p:sp>
        <p:nvSpPr>
          <p:cNvPr id="6" name="内容占位符 1"/>
          <p:cNvSpPr txBox="1">
            <a:spLocks/>
          </p:cNvSpPr>
          <p:nvPr/>
        </p:nvSpPr>
        <p:spPr bwMode="auto">
          <a:xfrm>
            <a:off x="360854" y="399907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understandable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可以理解的；合情理的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incredible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难以置信的；极大的；极好的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strike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侵袭 </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slip away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悄无声息地溜走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sb12.eps" descr="id:2147487049;FounderCES"/>
          <p:cNvPicPr/>
          <p:nvPr/>
        </p:nvPicPr>
        <p:blipFill>
          <a:blip r:embed="rId3"/>
          <a:stretch>
            <a:fillRect/>
          </a:stretch>
        </p:blipFill>
        <p:spPr>
          <a:xfrm>
            <a:off x="360854" y="3547510"/>
            <a:ext cx="1582913" cy="392886"/>
          </a:xfrm>
          <a:prstGeom prst="rect">
            <a:avLst/>
          </a:prstGeom>
        </p:spPr>
      </p:pic>
    </p:spTree>
    <p:extLst>
      <p:ext uri="{BB962C8B-B14F-4D97-AF65-F5344CB8AC3E}">
        <p14:creationId xmlns:p14="http://schemas.microsoft.com/office/powerpoint/2010/main" val="4269188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fault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有过错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 fault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良好品质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）过分，过度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 fault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吹毛求疵；挑错；挑剔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indications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security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arrangements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没有迹象表明例行的安保措施存在问题。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kind-hearted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generous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他是一个心地很善良的人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但过分慷慨了。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没有十全十美的人。你不要总是挑他的毛病。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Tree>
    <p:extLst>
      <p:ext uri="{BB962C8B-B14F-4D97-AF65-F5344CB8AC3E}">
        <p14:creationId xmlns:p14="http://schemas.microsoft.com/office/powerpoint/2010/main" val="3488186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indent="1611313"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fault/weakness/mistake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fault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，侧重点在于造成错误的个人的责任，还指人的缺点、缺欠，或者事物出了故障、毛病等。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weakness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更加偏向于一个人性格方面的弱点或者是缺点，比如懦弱、软弱等，还可以表示一个人身体方面薄弱、衰弱等含义。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mistake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错误，过错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，常常指判断错误或者是理解方面的错误，还可以用在表示由于缺乏思考或疏忽而造成的错误</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football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indoors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这个小孩子把窗户打破了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但是让他在屋子里踢足球是他父母的过错。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weakness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他认为哭是懦弱的表现。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30000"/>
              </a:lnSpc>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mistakes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这是你的试卷</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里面有很多的错误</a:t>
            </a:r>
            <a:r>
              <a:rPr lang="zh-CN" altLang="zh-CN"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840369"/>
            <a:ext cx="1653229" cy="385407"/>
          </a:xfrm>
          <a:prstGeom prst="rect">
            <a:avLst/>
          </a:prstGeom>
        </p:spPr>
      </p:pic>
    </p:spTree>
    <p:extLst>
      <p:ext uri="{BB962C8B-B14F-4D97-AF65-F5344CB8AC3E}">
        <p14:creationId xmlns:p14="http://schemas.microsoft.com/office/powerpoint/2010/main" val="3113127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468629"/>
            <a:ext cx="11485848" cy="576248"/>
          </a:xfrm>
        </p:spPr>
        <p:txBody>
          <a:bodyPr/>
          <a:lstStyle/>
          <a:p>
            <a:pPr hangingPunct="0">
              <a:spcAft>
                <a:spcPts val="0"/>
              </a:spcAft>
            </a:pPr>
            <a:r>
              <a:rPr lang="en-US"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resolve </a:t>
            </a:r>
            <a:r>
              <a:rPr lang="en-US" altLang="zh-CN" i="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解决（问题、困难）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371486"/>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basketball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communicating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resolving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conflicts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如果你想赢得更多的篮球比赛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我相信你一定想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你需要团结协作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这意味着彼此之间要沟通清楚并且解决冲突。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2162444"/>
            <a:ext cx="6471576" cy="425544"/>
          </a:xfrm>
          <a:prstGeom prst="rect">
            <a:avLst/>
          </a:prstGeom>
        </p:spPr>
      </p:pic>
    </p:spTree>
    <p:extLst>
      <p:ext uri="{BB962C8B-B14F-4D97-AF65-F5344CB8AC3E}">
        <p14:creationId xmlns:p14="http://schemas.microsoft.com/office/powerpoint/2010/main" val="2019945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1611313" hangingPunct="0">
              <a:spcAft>
                <a:spcPts val="0"/>
              </a:spcAf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solve&amp;resolve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pc="-100"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solve</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通常指找到一个答案或解决一个具体的问题；还可以用于描述解决问题的过程。 </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resolve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通常用于描述需要决心或意志力去解决一个抽象的问题或困境，也可以表示解决一个争端或冲突。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increasingly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easily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solved</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越来越明显的是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这个问题不会轻易被解决。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resolve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long-unsettled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我们必须及时找到解决这些长期悬而未决的问题的方法。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conflict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unlikely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resolved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冲突短期内不可能解决。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sides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resolve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differences</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双方会晤以努力解决</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分歧</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876581"/>
            <a:ext cx="1653229" cy="385407"/>
          </a:xfrm>
          <a:prstGeom prst="rect">
            <a:avLst/>
          </a:prstGeom>
        </p:spPr>
      </p:pic>
    </p:spTree>
    <p:extLst>
      <p:ext uri="{BB962C8B-B14F-4D97-AF65-F5344CB8AC3E}">
        <p14:creationId xmlns:p14="http://schemas.microsoft.com/office/powerpoint/2010/main" val="79972553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717</TotalTime>
  <Words>5041</Words>
  <Application>Microsoft Office PowerPoint</Application>
  <PresentationFormat>自定义</PresentationFormat>
  <Paragraphs>252</Paragraphs>
  <Slides>54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54</vt:i4>
      </vt:variant>
    </vt:vector>
  </HeadingPairs>
  <TitlesOfParts>
    <vt:vector size="65" baseType="lpstr">
      <vt:lpstr>MS Mincho</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668</cp:revision>
  <dcterms:created xsi:type="dcterms:W3CDTF">2020-11-06T05:24:00Z</dcterms:created>
  <dcterms:modified xsi:type="dcterms:W3CDTF">2025-11-14T04:59:07Z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